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2" r:id="rId4"/>
    <p:sldId id="264" r:id="rId5"/>
    <p:sldId id="257" r:id="rId6"/>
    <p:sldId id="265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2220" autoAdjust="0"/>
  </p:normalViewPr>
  <p:slideViewPr>
    <p:cSldViewPr snapToGrid="0" snapToObjects="1">
      <p:cViewPr>
        <p:scale>
          <a:sx n="70" d="100"/>
          <a:sy n="70" d="100"/>
        </p:scale>
        <p:origin x="-720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ECF42-90C3-490D-99BF-4C015C6DE92D}" type="datetimeFigureOut">
              <a:rPr lang="it-IT" smtClean="0"/>
              <a:pPr/>
              <a:t>01/06/2020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7DEE2-9532-4D54-8E8D-D1A3F30EFC9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6917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DEE2-9532-4D54-8E8D-D1A3F30EFC9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529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DEE2-9532-4D54-8E8D-D1A3F30EFC9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529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DBACB90-FC0A-F841-AE04-407789DC6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29A3EB3-6730-7C4B-8DCA-A530DC935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D9F4F6F-1EE3-A143-A94F-C1DBD26A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B68-5F50-1E4D-AB9D-6EC8E58A2E46}" type="datetimeFigureOut">
              <a:rPr lang="it-IT" smtClean="0"/>
              <a:pPr/>
              <a:t>01/06/2020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4394548-471B-0244-8D3C-763591FF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1C5F6D5-E669-9841-8FEC-C46696A2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CC81-A0B1-E748-9BB6-0E2E687FC7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5135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3D6D5E1-8B77-124E-B50A-B75218D5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4BBB0A62-FDA1-AE4F-9569-C3D3B5237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A1A5F26-86F1-BC43-BBBD-F9125FA3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B68-5F50-1E4D-AB9D-6EC8E58A2E46}" type="datetimeFigureOut">
              <a:rPr lang="it-IT" smtClean="0"/>
              <a:pPr/>
              <a:t>01/06/2020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18AE0AC-A9AF-7941-A52D-26BB791C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5CC4233-051C-BC4D-A376-F6134C29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CC81-A0B1-E748-9BB6-0E2E687FC7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587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08425245-39D6-EE43-BDD4-1B202AB91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ED0AB73A-BDFF-0F43-A79B-0E19695EA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A63A2C0-007C-3A4E-B5E6-000A3BF6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B68-5F50-1E4D-AB9D-6EC8E58A2E46}" type="datetimeFigureOut">
              <a:rPr lang="it-IT" smtClean="0"/>
              <a:pPr/>
              <a:t>01/06/2020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106226C-8E39-3043-B291-088A4DC6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01F6878-5069-5945-8FF2-5A6C7C07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CC81-A0B1-E748-9BB6-0E2E687FC7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098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9A8ED-74FA-D44E-BA84-54A24C8C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D9F0897-16DB-C044-ABD0-FB8368429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742CA175-14AD-4B4D-A9A1-BB703ED2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B68-5F50-1E4D-AB9D-6EC8E58A2E46}" type="datetimeFigureOut">
              <a:rPr lang="it-IT" smtClean="0"/>
              <a:pPr/>
              <a:t>01/06/2020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1A97582-F4D1-834E-9B52-B22E9506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23B538B-8955-BC40-9B03-26232D5A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CC81-A0B1-E748-9BB6-0E2E687FC7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3422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87654B0-2144-B941-A6A8-639B0A31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C4330F6C-8C33-B74F-808D-EF7EF3B87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CCC208D-4B3E-0941-9C69-7AAAD1BAC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B68-5F50-1E4D-AB9D-6EC8E58A2E46}" type="datetimeFigureOut">
              <a:rPr lang="it-IT" smtClean="0"/>
              <a:pPr/>
              <a:t>01/06/2020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8EA8D485-66D9-6D4C-8DE4-2DF2C9DC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24AECF5-55B5-904F-BC06-604D3317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CC81-A0B1-E748-9BB6-0E2E687FC7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624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FCC9469-F429-654F-9901-2CF918BD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B985E42-1FC8-314C-A1EC-27BE91EF9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69B12571-4B4C-C04E-BD09-652FACF24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2912CA31-8FB1-8F4A-A08C-2EED827D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B68-5F50-1E4D-AB9D-6EC8E58A2E46}" type="datetimeFigureOut">
              <a:rPr lang="it-IT" smtClean="0"/>
              <a:pPr/>
              <a:t>01/06/2020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3A0AD26A-70B0-5C47-8159-D81A6627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FC4020B-3840-B344-AF57-E669FE5C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CC81-A0B1-E748-9BB6-0E2E687FC7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7140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F50B068-8B0C-4742-BBBB-FF6BCB57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313DC9DA-B3C0-8E4A-A83D-8E17120D1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925468FA-4639-FA4B-9530-F374F7A59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9FE69527-DA0C-5A49-BF30-24DF6F54F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B4C9CEC-D28C-FC41-941B-F9A3BEC50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BEBFD4A7-1674-5146-A9DA-EAE482E4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B68-5F50-1E4D-AB9D-6EC8E58A2E46}" type="datetimeFigureOut">
              <a:rPr lang="it-IT" smtClean="0"/>
              <a:pPr/>
              <a:t>01/06/2020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D0721459-360B-1247-8E8B-180938D8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2BA1119A-10EF-0A43-B7F3-5B6850A6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CC81-A0B1-E748-9BB6-0E2E687FC7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86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FB324BD-409B-4948-A104-7D487217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6C704141-A714-0E43-A10C-8BCDA52C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B68-5F50-1E4D-AB9D-6EC8E58A2E46}" type="datetimeFigureOut">
              <a:rPr lang="it-IT" smtClean="0"/>
              <a:pPr/>
              <a:t>01/06/2020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E5861862-80E9-8448-94AD-65A95E75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8C573C1C-9E2D-8142-A292-92B30606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CC81-A0B1-E748-9BB6-0E2E687FC7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4367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63600DE2-D90E-EB4D-919E-FBB5BDBE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B68-5F50-1E4D-AB9D-6EC8E58A2E46}" type="datetimeFigureOut">
              <a:rPr lang="it-IT" smtClean="0"/>
              <a:pPr/>
              <a:t>01/06/2020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A5914639-B9B6-8343-9B90-899C40D2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30EA972-DF12-4C4E-9AF5-4BF7E3DB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CC81-A0B1-E748-9BB6-0E2E687FC7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248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0E6D154-7328-6D49-8122-63EE6E12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F4DD1C5-2790-B54F-AC9D-5CB07887E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0EE50818-2511-DD40-B827-D8BEC2E5F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7CCB028A-21AD-BB43-87C2-4EB2CC53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B68-5F50-1E4D-AB9D-6EC8E58A2E46}" type="datetimeFigureOut">
              <a:rPr lang="it-IT" smtClean="0"/>
              <a:pPr/>
              <a:t>01/06/2020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AB3667F0-DC8A-C54B-A299-1AE2FA5B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3D4A576-68BB-2F4C-A2B7-B7FA308C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CC81-A0B1-E748-9BB6-0E2E687FC7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7860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A22918-2A5E-7448-8D25-2BF28526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1E2C72DE-6270-B642-A45E-719111FB9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5BA8F49-3ED0-5642-BBD6-1CC9564B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7320D6C9-CECF-EF4D-AF6D-2DA63C52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B68-5F50-1E4D-AB9D-6EC8E58A2E46}" type="datetimeFigureOut">
              <a:rPr lang="it-IT" smtClean="0"/>
              <a:pPr/>
              <a:t>01/06/2020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BAC80D3E-31C0-F04B-921D-DF20182C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04D90FCF-CD31-0A4A-86CD-9A7E05D8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CC81-A0B1-E748-9BB6-0E2E687FC7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229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DD467D71-05CC-AB46-9943-C525B6CE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6F1B7223-6BC7-EC43-A127-4651F70AE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6D4AE4C-C2E0-F849-9B33-D42829952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61B68-5F50-1E4D-AB9D-6EC8E58A2E46}" type="datetimeFigureOut">
              <a:rPr lang="it-IT" smtClean="0"/>
              <a:pPr/>
              <a:t>01/06/2020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A6C4CD7C-7A48-AC49-8557-238F0D288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A88DD1D-3FD5-EB4A-A92A-50949F224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4CC81-A0B1-E748-9BB6-0E2E687FC7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896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2388"/>
            <a:ext cx="12192001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36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D05EE597-EFCB-8340-93B5-E46BC5FFF14C}"/>
              </a:ext>
            </a:extLst>
          </p:cNvPr>
          <p:cNvSpPr/>
          <p:nvPr/>
        </p:nvSpPr>
        <p:spPr>
          <a:xfrm>
            <a:off x="664233" y="369812"/>
            <a:ext cx="1100730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400" dirty="0" smtClean="0">
              <a:solidFill>
                <a:srgbClr val="0070C0"/>
              </a:solidFill>
            </a:endParaRPr>
          </a:p>
          <a:p>
            <a:pPr algn="ctr"/>
            <a:r>
              <a:rPr lang="it-IT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PERCORSO POST DIPLOMA : un’opportunità</a:t>
            </a:r>
          </a:p>
          <a:p>
            <a:pPr algn="just"/>
            <a:endParaRPr lang="it-IT" sz="2400" b="1" u="sng" dirty="0" smtClean="0">
              <a:solidFill>
                <a:srgbClr val="0070C0"/>
              </a:solidFill>
            </a:endParaRPr>
          </a:p>
          <a:p>
            <a:pPr algn="just"/>
            <a:endParaRPr lang="it-IT" sz="2400" dirty="0">
              <a:solidFill>
                <a:srgbClr val="0070C0"/>
              </a:solidFill>
            </a:endParaRPr>
          </a:p>
          <a:p>
            <a:pPr algn="just"/>
            <a:r>
              <a:rPr lang="it-IT" sz="2400" dirty="0" smtClean="0">
                <a:solidFill>
                  <a:srgbClr val="0070C0"/>
                </a:solidFill>
              </a:rPr>
              <a:t>L’ </a:t>
            </a:r>
            <a:r>
              <a:rPr lang="it-IT" sz="2400" dirty="0">
                <a:solidFill>
                  <a:srgbClr val="0070C0"/>
                </a:solidFill>
              </a:rPr>
              <a:t>ISTITUTO SUPERIORE “CARLO DELL’ ACQUA”, </a:t>
            </a:r>
            <a:r>
              <a:rPr lang="it-IT" sz="2400" dirty="0" smtClean="0">
                <a:solidFill>
                  <a:srgbClr val="0070C0"/>
                </a:solidFill>
              </a:rPr>
              <a:t>in partnership con COMUNE </a:t>
            </a:r>
            <a:r>
              <a:rPr lang="it-IT" sz="2400" dirty="0">
                <a:solidFill>
                  <a:srgbClr val="0070C0"/>
                </a:solidFill>
              </a:rPr>
              <a:t>DI LEGNANO, </a:t>
            </a:r>
            <a:r>
              <a:rPr lang="it-IT" sz="2400" dirty="0" smtClean="0">
                <a:solidFill>
                  <a:srgbClr val="0070C0"/>
                </a:solidFill>
              </a:rPr>
              <a:t>LIUC Università </a:t>
            </a:r>
            <a:r>
              <a:rPr lang="it-IT" sz="2400" dirty="0">
                <a:solidFill>
                  <a:srgbClr val="0070C0"/>
                </a:solidFill>
              </a:rPr>
              <a:t>Carlo Cattaneo, PROMOS Società Cooperativa </a:t>
            </a:r>
            <a:r>
              <a:rPr lang="it-IT" sz="2400" dirty="0" err="1" smtClean="0">
                <a:solidFill>
                  <a:srgbClr val="0070C0"/>
                </a:solidFill>
              </a:rPr>
              <a:t>AR.L</a:t>
            </a:r>
            <a:r>
              <a:rPr lang="it-IT" sz="2400" dirty="0" err="1">
                <a:solidFill>
                  <a:srgbClr val="0070C0"/>
                </a:solidFill>
              </a:rPr>
              <a:t>.</a:t>
            </a:r>
            <a:r>
              <a:rPr lang="it-IT" sz="2400" dirty="0">
                <a:solidFill>
                  <a:srgbClr val="0070C0"/>
                </a:solidFill>
              </a:rPr>
              <a:t>, EUROLAVORO Società Consortile A </a:t>
            </a:r>
            <a:r>
              <a:rPr lang="it-IT" sz="2400" dirty="0" err="1">
                <a:solidFill>
                  <a:srgbClr val="0070C0"/>
                </a:solidFill>
              </a:rPr>
              <a:t>R.L</a:t>
            </a:r>
            <a:r>
              <a:rPr lang="it-IT" sz="2400" dirty="0">
                <a:solidFill>
                  <a:srgbClr val="0070C0"/>
                </a:solidFill>
              </a:rPr>
              <a:t>, CONFINDUSTRIA   ALTO   MILANESE,   CONFARTIGIANATO    ALTO    MILANESE,   HR    TRAINING    SRL, </a:t>
            </a:r>
            <a:r>
              <a:rPr lang="it-IT" sz="2400" dirty="0" smtClean="0">
                <a:solidFill>
                  <a:srgbClr val="0070C0"/>
                </a:solidFill>
              </a:rPr>
              <a:t>ATHOSCONSULTING </a:t>
            </a:r>
            <a:r>
              <a:rPr lang="it-IT" sz="2400" dirty="0">
                <a:solidFill>
                  <a:srgbClr val="0070C0"/>
                </a:solidFill>
              </a:rPr>
              <a:t>SRL, HFILTRATION SRL, </a:t>
            </a:r>
            <a:r>
              <a:rPr lang="it-IT" sz="2400" dirty="0" smtClean="0">
                <a:solidFill>
                  <a:srgbClr val="0070C0"/>
                </a:solidFill>
              </a:rPr>
              <a:t>anche quest’ anno ha proposto e attuato/realizzato un </a:t>
            </a:r>
            <a:r>
              <a:rPr lang="it-IT" sz="2400" dirty="0">
                <a:solidFill>
                  <a:srgbClr val="0070C0"/>
                </a:solidFill>
              </a:rPr>
              <a:t>corso </a:t>
            </a:r>
            <a:r>
              <a:rPr lang="it-IT" sz="2400" dirty="0">
                <a:solidFill>
                  <a:srgbClr val="FF0000"/>
                </a:solidFill>
              </a:rPr>
              <a:t>GRATUITO</a:t>
            </a:r>
            <a:r>
              <a:rPr lang="it-IT" sz="2400" dirty="0">
                <a:solidFill>
                  <a:srgbClr val="0070C0"/>
                </a:solidFill>
              </a:rPr>
              <a:t> per </a:t>
            </a:r>
            <a:r>
              <a:rPr lang="it-IT" sz="2400" b="1" dirty="0">
                <a:solidFill>
                  <a:srgbClr val="0070C0"/>
                </a:solidFill>
              </a:rPr>
              <a:t>25 giovani </a:t>
            </a:r>
            <a:r>
              <a:rPr lang="it-IT" sz="2400" dirty="0">
                <a:solidFill>
                  <a:srgbClr val="0070C0"/>
                </a:solidFill>
              </a:rPr>
              <a:t>di ambo i sessi di: </a:t>
            </a:r>
            <a:r>
              <a:rPr lang="it-IT" sz="2400" b="1" dirty="0">
                <a:solidFill>
                  <a:srgbClr val="0070C0"/>
                </a:solidFill>
              </a:rPr>
              <a:t>"Tecniche per l’amministrazione economico finanziaria - Tecnico amministrativo per il controllo di gestione nelle imprese orientate all’export</a:t>
            </a:r>
            <a:r>
              <a:rPr lang="it-IT" sz="2400" b="1" dirty="0" smtClean="0">
                <a:solidFill>
                  <a:srgbClr val="0070C0"/>
                </a:solidFill>
              </a:rPr>
              <a:t>”.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it-IT" sz="2400" dirty="0" smtClean="0">
                <a:solidFill>
                  <a:srgbClr val="0070C0"/>
                </a:solidFill>
              </a:rPr>
              <a:t>Il corso, terminata brillantemente la parte didattica svolta fra aula e collegamenti telematici, è in conclusione e gli studenti si apprestano ad andare in </a:t>
            </a:r>
            <a:r>
              <a:rPr lang="it-IT" sz="2400" b="1" dirty="0" smtClean="0">
                <a:solidFill>
                  <a:srgbClr val="0070C0"/>
                </a:solidFill>
              </a:rPr>
              <a:t>tirocinio</a:t>
            </a:r>
            <a:r>
              <a:rPr lang="it-IT" sz="2400" dirty="0" smtClean="0">
                <a:solidFill>
                  <a:srgbClr val="0070C0"/>
                </a:solidFill>
              </a:rPr>
              <a:t>. </a:t>
            </a:r>
            <a:endParaRPr lang="it-IT" sz="2400" dirty="0">
              <a:solidFill>
                <a:srgbClr val="0070C0"/>
              </a:solidFill>
            </a:endParaRPr>
          </a:p>
          <a:p>
            <a:pPr algn="just"/>
            <a:endParaRPr lang="it-IT" sz="2400" dirty="0" smtClean="0">
              <a:solidFill>
                <a:srgbClr val="0070C0"/>
              </a:solidFill>
            </a:endParaRPr>
          </a:p>
          <a:p>
            <a:pPr algn="just"/>
            <a:endParaRPr lang="it-IT" sz="2400" dirty="0">
              <a:solidFill>
                <a:srgbClr val="0070C0"/>
              </a:solidFill>
            </a:endParaRPr>
          </a:p>
          <a:p>
            <a:pPr algn="just"/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1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56272"/>
            <a:ext cx="10515600" cy="4520691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>
                <a:solidFill>
                  <a:srgbClr val="0070C0"/>
                </a:solidFill>
              </a:rPr>
              <a:t>Il corso completamente gratuito</a:t>
            </a:r>
            <a:r>
              <a:rPr lang="it-IT" dirty="0">
                <a:solidFill>
                  <a:srgbClr val="0070C0"/>
                </a:solidFill>
              </a:rPr>
              <a:t>, come ogni anno è stato </a:t>
            </a:r>
            <a:r>
              <a:rPr lang="it-IT" dirty="0" smtClean="0">
                <a:solidFill>
                  <a:srgbClr val="0070C0"/>
                </a:solidFill>
              </a:rPr>
              <a:t>effettuato per la </a:t>
            </a:r>
            <a:r>
              <a:rPr lang="it-IT" dirty="0" smtClean="0">
                <a:solidFill>
                  <a:schemeClr val="accent1"/>
                </a:solidFill>
              </a:rPr>
              <a:t>durata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</a:rPr>
              <a:t>di 1000 ore (da ottobre a giugno ) suddivise tra formazione d’aula e formazione on the job (Tirocinio curricolare). </a:t>
            </a:r>
            <a:endParaRPr lang="it-IT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it-IT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rgbClr val="0070C0"/>
                </a:solidFill>
              </a:rPr>
              <a:t>Il </a:t>
            </a:r>
            <a:r>
              <a:rPr lang="it-IT" dirty="0">
                <a:solidFill>
                  <a:srgbClr val="0070C0"/>
                </a:solidFill>
              </a:rPr>
              <a:t>progetto da anni  si occupa </a:t>
            </a:r>
            <a:r>
              <a:rPr lang="it-IT" dirty="0" smtClean="0">
                <a:solidFill>
                  <a:srgbClr val="0070C0"/>
                </a:solidFill>
              </a:rPr>
              <a:t>di </a:t>
            </a:r>
            <a:r>
              <a:rPr lang="it-IT" b="1" dirty="0">
                <a:solidFill>
                  <a:srgbClr val="0070C0"/>
                </a:solidFill>
              </a:rPr>
              <a:t>formare</a:t>
            </a:r>
            <a:r>
              <a:rPr lang="it-IT" dirty="0">
                <a:solidFill>
                  <a:srgbClr val="0070C0"/>
                </a:solidFill>
              </a:rPr>
              <a:t> una </a:t>
            </a:r>
            <a:r>
              <a:rPr lang="it-IT" b="1" dirty="0">
                <a:solidFill>
                  <a:srgbClr val="0070C0"/>
                </a:solidFill>
              </a:rPr>
              <a:t>figura altamente specializzata</a:t>
            </a:r>
            <a:r>
              <a:rPr lang="it-IT" dirty="0">
                <a:solidFill>
                  <a:srgbClr val="0070C0"/>
                </a:solidFill>
              </a:rPr>
              <a:t> con competenze e conoscenze </a:t>
            </a:r>
            <a:r>
              <a:rPr lang="it-IT" dirty="0" smtClean="0">
                <a:solidFill>
                  <a:srgbClr val="0070C0"/>
                </a:solidFill>
              </a:rPr>
              <a:t>necessarie all’impostazione </a:t>
            </a:r>
            <a:r>
              <a:rPr lang="it-IT" dirty="0">
                <a:solidFill>
                  <a:srgbClr val="0070C0"/>
                </a:solidFill>
              </a:rPr>
              <a:t>della gestione </a:t>
            </a:r>
            <a:r>
              <a:rPr lang="it-IT" dirty="0" smtClean="0">
                <a:solidFill>
                  <a:srgbClr val="0070C0"/>
                </a:solidFill>
              </a:rPr>
              <a:t>di azienda orientata all’</a:t>
            </a:r>
            <a:r>
              <a:rPr lang="it-IT" dirty="0" err="1" smtClean="0">
                <a:solidFill>
                  <a:srgbClr val="0070C0"/>
                </a:solidFill>
              </a:rPr>
              <a:t>esport</a:t>
            </a:r>
            <a:r>
              <a:rPr lang="it-IT" dirty="0" smtClean="0">
                <a:solidFill>
                  <a:srgbClr val="0070C0"/>
                </a:solidFill>
              </a:rPr>
              <a:t>.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18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u="sng" dirty="0" smtClean="0">
                <a:solidFill>
                  <a:srgbClr val="FF0000"/>
                </a:solidFill>
              </a:rPr>
              <a:t>COS’E’ L’ </a:t>
            </a:r>
            <a:r>
              <a:rPr lang="it-IT" sz="2800" b="1" u="sng" dirty="0">
                <a:solidFill>
                  <a:srgbClr val="FF0000"/>
                </a:solidFill>
              </a:rPr>
              <a:t>IFTS </a:t>
            </a:r>
            <a:r>
              <a:rPr lang="it-IT" sz="2800" b="1" u="sng" dirty="0" smtClean="0">
                <a:solidFill>
                  <a:srgbClr val="FF0000"/>
                </a:solidFill>
              </a:rPr>
              <a:t> (</a:t>
            </a:r>
            <a:r>
              <a:rPr lang="it-IT" sz="2800" b="1" u="sng" dirty="0">
                <a:solidFill>
                  <a:srgbClr val="FF0000"/>
                </a:solidFill>
              </a:rPr>
              <a:t>ISTRUZIONE E FORMAZIONE TECNICA SUPERIORE</a:t>
            </a:r>
            <a:r>
              <a:rPr lang="it-IT" sz="2800" b="1" u="sng" dirty="0" smtClean="0">
                <a:solidFill>
                  <a:srgbClr val="FF0000"/>
                </a:solidFill>
              </a:rPr>
              <a:t>) ?</a:t>
            </a:r>
            <a:r>
              <a:rPr lang="it-IT" sz="2800" b="1" u="sng" dirty="0">
                <a:solidFill>
                  <a:srgbClr val="FF0000"/>
                </a:solidFill>
              </a:rPr>
              <a:t/>
            </a:r>
            <a:br>
              <a:rPr lang="it-IT" sz="2800" b="1" u="sng" dirty="0">
                <a:solidFill>
                  <a:srgbClr val="FF0000"/>
                </a:solidFill>
              </a:rPr>
            </a:br>
            <a:endParaRPr lang="it-IT" sz="2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86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91069"/>
            <a:ext cx="10515600" cy="709683"/>
          </a:xfrm>
        </p:spPr>
        <p:txBody>
          <a:bodyPr>
            <a:normAutofit/>
          </a:bodyPr>
          <a:lstStyle/>
          <a:p>
            <a:pPr algn="ctr"/>
            <a:r>
              <a:rPr lang="it-IT" sz="2800" b="1" u="sng" dirty="0" smtClean="0">
                <a:solidFill>
                  <a:srgbClr val="FF0000"/>
                </a:solidFill>
              </a:rPr>
              <a:t>Approccio metodologico</a:t>
            </a:r>
            <a:endParaRPr lang="it-IT" sz="2800" b="1" u="sng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64525"/>
            <a:ext cx="10515600" cy="5793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 smtClean="0">
                <a:solidFill>
                  <a:srgbClr val="0070C0"/>
                </a:solidFill>
              </a:rPr>
              <a:t>                                        Non è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b="1" dirty="0" smtClean="0">
                <a:solidFill>
                  <a:srgbClr val="0070C0"/>
                </a:solidFill>
              </a:rPr>
              <a:t>scuola tradizionale!</a:t>
            </a:r>
          </a:p>
          <a:p>
            <a:pPr marL="0" indent="0" algn="just">
              <a:buNone/>
            </a:pPr>
            <a:endParaRPr lang="it-IT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dirty="0" smtClean="0">
                <a:solidFill>
                  <a:srgbClr val="0070C0"/>
                </a:solidFill>
              </a:rPr>
              <a:t>Le </a:t>
            </a:r>
            <a:r>
              <a:rPr lang="it-IT" dirty="0">
                <a:solidFill>
                  <a:srgbClr val="0070C0"/>
                </a:solidFill>
              </a:rPr>
              <a:t>lezioni sono tenute </a:t>
            </a:r>
            <a:r>
              <a:rPr lang="it-IT" dirty="0" smtClean="0">
                <a:solidFill>
                  <a:srgbClr val="0070C0"/>
                </a:solidFill>
              </a:rPr>
              <a:t>in massima parte da docenti </a:t>
            </a:r>
            <a:r>
              <a:rPr lang="it-IT" b="1" dirty="0">
                <a:solidFill>
                  <a:srgbClr val="0070C0"/>
                </a:solidFill>
              </a:rPr>
              <a:t>professionisti</a:t>
            </a:r>
            <a:r>
              <a:rPr lang="it-IT" dirty="0">
                <a:solidFill>
                  <a:srgbClr val="0070C0"/>
                </a:solidFill>
              </a:rPr>
              <a:t> del settore di riferimento attraverso </a:t>
            </a:r>
            <a:r>
              <a:rPr lang="it-IT" u="sng" dirty="0">
                <a:solidFill>
                  <a:srgbClr val="0070C0"/>
                </a:solidFill>
              </a:rPr>
              <a:t>l’approccio </a:t>
            </a:r>
            <a:r>
              <a:rPr lang="it-IT" u="sng" dirty="0" smtClean="0">
                <a:solidFill>
                  <a:srgbClr val="0070C0"/>
                </a:solidFill>
              </a:rPr>
              <a:t>operativo.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</a:rPr>
              <a:t>Si lavora in gruppo e si impara a comunicare, </a:t>
            </a:r>
            <a:r>
              <a:rPr lang="it-IT" b="1" dirty="0">
                <a:solidFill>
                  <a:srgbClr val="0070C0"/>
                </a:solidFill>
              </a:rPr>
              <a:t>competenze trasversali </a:t>
            </a:r>
            <a:r>
              <a:rPr lang="it-IT" dirty="0">
                <a:solidFill>
                  <a:srgbClr val="0070C0"/>
                </a:solidFill>
              </a:rPr>
              <a:t>sempre richieste dalle </a:t>
            </a:r>
            <a:r>
              <a:rPr lang="it-IT" b="1" dirty="0">
                <a:solidFill>
                  <a:srgbClr val="0070C0"/>
                </a:solidFill>
              </a:rPr>
              <a:t>aziende</a:t>
            </a:r>
            <a:r>
              <a:rPr lang="it-IT" dirty="0">
                <a:solidFill>
                  <a:srgbClr val="0070C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0070C0"/>
                </a:solidFill>
              </a:rPr>
              <a:t>Importanti informazioni </a:t>
            </a:r>
            <a:r>
              <a:rPr lang="it-IT" b="1" dirty="0" smtClean="0">
                <a:solidFill>
                  <a:srgbClr val="0070C0"/>
                </a:solidFill>
              </a:rPr>
              <a:t>e metodologie </a:t>
            </a:r>
            <a:r>
              <a:rPr lang="it-IT" dirty="0" smtClean="0">
                <a:solidFill>
                  <a:srgbClr val="0070C0"/>
                </a:solidFill>
              </a:rPr>
              <a:t>vengono trasmesse per </a:t>
            </a:r>
            <a:r>
              <a:rPr lang="it-IT" dirty="0">
                <a:solidFill>
                  <a:srgbClr val="0070C0"/>
                </a:solidFill>
              </a:rPr>
              <a:t>la compilazione del cv </a:t>
            </a:r>
            <a:r>
              <a:rPr lang="it-IT" dirty="0" smtClean="0">
                <a:solidFill>
                  <a:srgbClr val="0070C0"/>
                </a:solidFill>
              </a:rPr>
              <a:t>e </a:t>
            </a:r>
            <a:r>
              <a:rPr lang="it-IT" dirty="0" smtClean="0">
                <a:solidFill>
                  <a:srgbClr val="0070C0"/>
                </a:solidFill>
              </a:rPr>
              <a:t>durante le  </a:t>
            </a:r>
            <a:r>
              <a:rPr lang="it-IT" b="1" dirty="0">
                <a:solidFill>
                  <a:srgbClr val="0070C0"/>
                </a:solidFill>
              </a:rPr>
              <a:t>simulazioni</a:t>
            </a:r>
            <a:r>
              <a:rPr lang="it-IT" dirty="0">
                <a:solidFill>
                  <a:srgbClr val="0070C0"/>
                </a:solidFill>
              </a:rPr>
              <a:t> per sostenere un colloquio di </a:t>
            </a:r>
            <a:r>
              <a:rPr lang="it-IT" dirty="0" smtClean="0">
                <a:solidFill>
                  <a:srgbClr val="0070C0"/>
                </a:solidFill>
              </a:rPr>
              <a:t>lavoro.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rgbClr val="0070C0"/>
                </a:solidFill>
              </a:rPr>
              <a:t>Si impara a </a:t>
            </a:r>
            <a:r>
              <a:rPr lang="it-IT" b="1" dirty="0" smtClean="0">
                <a:solidFill>
                  <a:srgbClr val="0070C0"/>
                </a:solidFill>
              </a:rPr>
              <a:t>sviluppare professionalità e competenze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rgbClr val="0070C0"/>
                </a:solidFill>
              </a:rPr>
              <a:t>in </a:t>
            </a:r>
            <a:r>
              <a:rPr lang="it-IT" dirty="0">
                <a:solidFill>
                  <a:srgbClr val="0070C0"/>
                </a:solidFill>
              </a:rPr>
              <a:t>linea con i bisogni del territorio </a:t>
            </a:r>
            <a:r>
              <a:rPr lang="it-IT" dirty="0" smtClean="0">
                <a:solidFill>
                  <a:srgbClr val="0070C0"/>
                </a:solidFill>
              </a:rPr>
              <a:t>in collegamento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rgbClr val="0070C0"/>
                </a:solidFill>
              </a:rPr>
              <a:t> con le associazioni di categoria. </a:t>
            </a:r>
          </a:p>
          <a:p>
            <a:pPr marL="0" indent="0" algn="just">
              <a:buNone/>
            </a:pP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3" name="Picture 2" descr="C:\Users\lucia\Desktop\TRAILER_IFTS\FOTO\20190405_171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763000" y="4531057"/>
            <a:ext cx="3178789" cy="1901273"/>
          </a:xfrm>
          <a:prstGeom prst="rect">
            <a:avLst/>
          </a:prstGeom>
          <a:noFill/>
        </p:spPr>
      </p:pic>
      <p:pic>
        <p:nvPicPr>
          <p:cNvPr id="15" name="Picture 3" descr="C:\Users\lucia\Desktop\TRAILER_IFTS\FOTO\20190405_161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502554" y="191069"/>
            <a:ext cx="3166281" cy="1833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350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D05EE597-EFCB-8340-93B5-E46BC5FFF14C}"/>
              </a:ext>
            </a:extLst>
          </p:cNvPr>
          <p:cNvSpPr/>
          <p:nvPr/>
        </p:nvSpPr>
        <p:spPr>
          <a:xfrm>
            <a:off x="370936" y="313899"/>
            <a:ext cx="1124884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u="sng" dirty="0">
                <a:solidFill>
                  <a:srgbClr val="FF0000"/>
                </a:solidFill>
              </a:rPr>
              <a:t>DESTINATARI 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  <a:p>
            <a:pPr algn="just"/>
            <a:r>
              <a:rPr lang="it-IT" sz="2400" dirty="0">
                <a:solidFill>
                  <a:srgbClr val="0070C0"/>
                </a:solidFill>
              </a:rPr>
              <a:t>I percorsi </a:t>
            </a:r>
            <a:r>
              <a:rPr lang="it-IT" sz="2400" dirty="0" smtClean="0">
                <a:solidFill>
                  <a:srgbClr val="0070C0"/>
                </a:solidFill>
              </a:rPr>
              <a:t>sono </a:t>
            </a:r>
            <a:r>
              <a:rPr lang="it-IT" sz="2400" dirty="0">
                <a:solidFill>
                  <a:srgbClr val="0070C0"/>
                </a:solidFill>
              </a:rPr>
              <a:t>rivolti </a:t>
            </a:r>
            <a:r>
              <a:rPr lang="it-IT" sz="2400" b="1" dirty="0">
                <a:solidFill>
                  <a:srgbClr val="0070C0"/>
                </a:solidFill>
              </a:rPr>
              <a:t>a giovani sino a 29 anni di età, </a:t>
            </a:r>
            <a:r>
              <a:rPr lang="it-IT" sz="2400" dirty="0">
                <a:solidFill>
                  <a:srgbClr val="0070C0"/>
                </a:solidFill>
              </a:rPr>
              <a:t>con o senza impegni lavorativi, in possesso del </a:t>
            </a:r>
            <a:r>
              <a:rPr lang="it-IT" sz="2400" b="1" dirty="0">
                <a:solidFill>
                  <a:srgbClr val="0070C0"/>
                </a:solidFill>
              </a:rPr>
              <a:t>diploma di Scuola Secondaria Superiore </a:t>
            </a:r>
            <a:r>
              <a:rPr lang="it-IT" sz="2400" dirty="0">
                <a:solidFill>
                  <a:srgbClr val="0070C0"/>
                </a:solidFill>
              </a:rPr>
              <a:t>o di Diploma professionale di tecnico (4° anno di percorsi di Istruzione e Formazione Professionale) ovvero </a:t>
            </a:r>
            <a:r>
              <a:rPr lang="it-IT" sz="2400" dirty="0" smtClean="0">
                <a:solidFill>
                  <a:srgbClr val="0070C0"/>
                </a:solidFill>
              </a:rPr>
              <a:t>Laureati.</a:t>
            </a:r>
          </a:p>
          <a:p>
            <a:pPr algn="just"/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r>
              <a:rPr lang="it-IT" sz="2400" b="1" u="sng" dirty="0" smtClean="0">
                <a:solidFill>
                  <a:srgbClr val="FF0000"/>
                </a:solidFill>
              </a:rPr>
              <a:t> AZIENDE 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r>
              <a:rPr lang="it-IT" sz="2400" dirty="0">
                <a:solidFill>
                  <a:srgbClr val="0070C0"/>
                </a:solidFill>
              </a:rPr>
              <a:t>Negli ultimi anni la Regione Lombardia ha accentuato</a:t>
            </a:r>
            <a:r>
              <a:rPr lang="it-IT" sz="2400" b="1" dirty="0">
                <a:solidFill>
                  <a:srgbClr val="0070C0"/>
                </a:solidFill>
              </a:rPr>
              <a:t> l’importanza della componente aziendale </a:t>
            </a:r>
            <a:r>
              <a:rPr lang="it-IT" sz="2400" dirty="0" smtClean="0">
                <a:solidFill>
                  <a:srgbClr val="0070C0"/>
                </a:solidFill>
              </a:rPr>
              <a:t>per </a:t>
            </a:r>
            <a:r>
              <a:rPr lang="it-IT" sz="2400" dirty="0">
                <a:solidFill>
                  <a:srgbClr val="0070C0"/>
                </a:solidFill>
              </a:rPr>
              <a:t>il successo delle </a:t>
            </a:r>
            <a:r>
              <a:rPr lang="it-IT" sz="2400" dirty="0" smtClean="0">
                <a:solidFill>
                  <a:srgbClr val="0070C0"/>
                </a:solidFill>
              </a:rPr>
              <a:t>iniziative favorendo l’inserimento degli studenti in tirocini curriculari </a:t>
            </a:r>
            <a:r>
              <a:rPr lang="it-IT" sz="2400" dirty="0">
                <a:solidFill>
                  <a:srgbClr val="0070C0"/>
                </a:solidFill>
              </a:rPr>
              <a:t>della durata di 3/4 mesi, da svolgere </a:t>
            </a:r>
            <a:r>
              <a:rPr lang="it-IT" sz="2400" dirty="0" smtClean="0">
                <a:solidFill>
                  <a:srgbClr val="0070C0"/>
                </a:solidFill>
              </a:rPr>
              <a:t>nelle aziende.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r>
              <a:rPr lang="it-IT" sz="2400" dirty="0" smtClean="0">
                <a:solidFill>
                  <a:srgbClr val="0070C0"/>
                </a:solidFill>
              </a:rPr>
              <a:t>L’istituto Dell’Acqua ormai da diversi anni promuove queste iniziative che hanno permesso a decine di studenti, alla fine del percorso formativo, di inserirsi in ambito aziendale. Anche per l’anno formativo </a:t>
            </a:r>
            <a:r>
              <a:rPr lang="it-IT" sz="2400" dirty="0" smtClean="0">
                <a:solidFill>
                  <a:srgbClr val="0070C0"/>
                </a:solidFill>
              </a:rPr>
              <a:t>2020-2021</a:t>
            </a:r>
            <a:r>
              <a:rPr lang="it-IT" sz="2400" dirty="0" smtClean="0">
                <a:solidFill>
                  <a:srgbClr val="0070C0"/>
                </a:solidFill>
              </a:rPr>
              <a:t>, considerato i notevoli risultati in termini occupazionali, verrà presentato il progetto a </a:t>
            </a:r>
            <a:r>
              <a:rPr lang="it-IT" sz="2400" dirty="0" smtClean="0">
                <a:solidFill>
                  <a:srgbClr val="0070C0"/>
                </a:solidFill>
              </a:rPr>
              <a:t>cui sarà </a:t>
            </a:r>
            <a:r>
              <a:rPr lang="it-IT" sz="2400" dirty="0" smtClean="0">
                <a:solidFill>
                  <a:srgbClr val="0070C0"/>
                </a:solidFill>
              </a:rPr>
              <a:t>data massima evidenza.</a:t>
            </a:r>
          </a:p>
          <a:p>
            <a:pPr algn="just"/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7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341194"/>
            <a:ext cx="10515600" cy="196527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“Una vera </a:t>
            </a:r>
            <a:r>
              <a:rPr lang="it-IT" b="1" i="1" u="sng" dirty="0" smtClean="0">
                <a:solidFill>
                  <a:srgbClr val="FF0000"/>
                </a:solidFill>
              </a:rPr>
              <a:t>opportunità</a:t>
            </a:r>
            <a:r>
              <a:rPr lang="it-IT" b="1" dirty="0" smtClean="0">
                <a:solidFill>
                  <a:srgbClr val="FF0000"/>
                </a:solidFill>
              </a:rPr>
              <a:t> nasce solo dalla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     tua volontà di creartela”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lucia\Desktop\TRAILER_IFTS\FOTO\20191014_143128_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7229" y="2306472"/>
            <a:ext cx="7107954" cy="4230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296</Words>
  <Application>Microsoft Office PowerPoint</Application>
  <PresentationFormat>Personalizzato</PresentationFormat>
  <Paragraphs>25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COS’E’ L’ IFTS  (ISTRUZIONE E FORMAZIONE TECNICA SUPERIORE) ? </vt:lpstr>
      <vt:lpstr>Approccio metodologico</vt:lpstr>
      <vt:lpstr>Diapositiva 5</vt:lpstr>
      <vt:lpstr>“Una vera opportunità nasce solo dalla       tua volontà di creartela”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diego federico borsellino</dc:creator>
  <cp:lastModifiedBy>Crisitna</cp:lastModifiedBy>
  <cp:revision>34</cp:revision>
  <dcterms:created xsi:type="dcterms:W3CDTF">2018-11-22T16:52:55Z</dcterms:created>
  <dcterms:modified xsi:type="dcterms:W3CDTF">2020-06-01T10:12:29Z</dcterms:modified>
</cp:coreProperties>
</file>