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66" r:id="rId5"/>
    <p:sldId id="267" r:id="rId6"/>
    <p:sldId id="263" r:id="rId7"/>
    <p:sldId id="261" r:id="rId8"/>
    <p:sldId id="264" r:id="rId9"/>
    <p:sldId id="272" r:id="rId10"/>
    <p:sldId id="268" r:id="rId11"/>
    <p:sldId id="271" r:id="rId12"/>
    <p:sldId id="273" r:id="rId13"/>
    <p:sldId id="270" r:id="rId14"/>
    <p:sldId id="262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E7C26B84-E8BE-4192-BB77-9D8AE2783304}">
          <p14:sldIdLst/>
        </p14:section>
        <p14:section name="Sezione senza titolo" id="{F0BE390D-AB0A-4F8F-8563-E08FA64E7CE7}">
          <p14:sldIdLst>
            <p14:sldId id="258"/>
            <p14:sldId id="259"/>
            <p14:sldId id="265"/>
            <p14:sldId id="266"/>
            <p14:sldId id="267"/>
            <p14:sldId id="263"/>
            <p14:sldId id="261"/>
            <p14:sldId id="264"/>
            <p14:sldId id="272"/>
            <p14:sldId id="268"/>
            <p14:sldId id="271"/>
            <p14:sldId id="273"/>
            <p14:sldId id="27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33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1D1D"/>
    <a:srgbClr val="FFFF66"/>
    <a:srgbClr val="FFFF99"/>
    <a:srgbClr val="FF9999"/>
    <a:srgbClr val="99FF99"/>
    <a:srgbClr val="0066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62"/>
      </p:cViewPr>
      <p:guideLst>
        <p:guide orient="horz" pos="3158"/>
        <p:guide pos="33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91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21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648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50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46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27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9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39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89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315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34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BDFE4-E276-41FF-953D-C85280C2CEB0}" type="datetimeFigureOut">
              <a:rPr lang="it-IT" smtClean="0"/>
              <a:t>21/11/2023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04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slide" Target="slide13.xml"/><Relationship Id="rId4" Type="http://schemas.openxmlformats.org/officeDocument/2006/relationships/slide" Target="slide14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628712" y="180000"/>
            <a:ext cx="5400000" cy="3060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2" name="Connettore 1 91"/>
          <p:cNvCxnSpPr>
            <a:stCxn id="38" idx="2"/>
            <a:endCxn id="10" idx="0"/>
          </p:cNvCxnSpPr>
          <p:nvPr/>
        </p:nvCxnSpPr>
        <p:spPr>
          <a:xfrm>
            <a:off x="3326400" y="1002667"/>
            <a:ext cx="3600" cy="1697333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ttangolo 73"/>
          <p:cNvSpPr/>
          <p:nvPr/>
        </p:nvSpPr>
        <p:spPr>
          <a:xfrm>
            <a:off x="6163200" y="3736567"/>
            <a:ext cx="5400000" cy="306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7" name="Connettore 1 116"/>
          <p:cNvCxnSpPr>
            <a:stCxn id="80" idx="2"/>
            <a:endCxn id="14" idx="2"/>
          </p:cNvCxnSpPr>
          <p:nvPr/>
        </p:nvCxnSpPr>
        <p:spPr>
          <a:xfrm>
            <a:off x="8823600" y="4151278"/>
            <a:ext cx="19712" cy="221890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ttangolo 52"/>
          <p:cNvSpPr/>
          <p:nvPr/>
        </p:nvSpPr>
        <p:spPr>
          <a:xfrm>
            <a:off x="6133455" y="159229"/>
            <a:ext cx="5400000" cy="3060000"/>
          </a:xfrm>
          <a:prstGeom prst="rect">
            <a:avLst/>
          </a:prstGeom>
          <a:solidFill>
            <a:srgbClr val="92D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47" name="Connettore 1 46"/>
          <p:cNvCxnSpPr>
            <a:cxnSpLocks/>
            <a:stCxn id="58" idx="2"/>
            <a:endCxn id="79" idx="0"/>
          </p:cNvCxnSpPr>
          <p:nvPr/>
        </p:nvCxnSpPr>
        <p:spPr>
          <a:xfrm>
            <a:off x="8813905" y="623512"/>
            <a:ext cx="11030" cy="207648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ttangolo 70"/>
          <p:cNvSpPr/>
          <p:nvPr/>
        </p:nvSpPr>
        <p:spPr>
          <a:xfrm>
            <a:off x="630000" y="3600000"/>
            <a:ext cx="5400000" cy="3060000"/>
          </a:xfrm>
          <a:prstGeom prst="rect">
            <a:avLst/>
          </a:prstGeom>
          <a:solidFill>
            <a:srgbClr val="FF1D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4659086" y="270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862286" y="3106055"/>
            <a:ext cx="245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DIRIGENTE SCOLASTICO</a:t>
            </a:r>
          </a:p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LANDONIO LAURA M.L.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320000" y="633335"/>
            <a:ext cx="1656000" cy="1785104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STAFF DEL DIRIGENTE:</a:t>
            </a:r>
          </a:p>
          <a:p>
            <a:endParaRPr lang="it-IT" sz="800" dirty="0"/>
          </a:p>
          <a:p>
            <a:r>
              <a:rPr lang="it-IT" sz="1000" b="1" dirty="0">
                <a:solidFill>
                  <a:srgbClr val="C00000"/>
                </a:solidFill>
              </a:rPr>
              <a:t>COLLABORATORI D.S.</a:t>
            </a:r>
          </a:p>
          <a:p>
            <a:r>
              <a:rPr lang="it-IT" sz="1000" b="1" dirty="0">
                <a:solidFill>
                  <a:srgbClr val="C00000"/>
                </a:solidFill>
              </a:rPr>
              <a:t>Prof.ssa Simona </a:t>
            </a:r>
            <a:r>
              <a:rPr lang="it-IT" sz="1000" b="1" dirty="0" err="1">
                <a:solidFill>
                  <a:srgbClr val="C00000"/>
                </a:solidFill>
              </a:rPr>
              <a:t>Bortolozzo</a:t>
            </a:r>
            <a:endParaRPr lang="it-IT" sz="1000" b="1" dirty="0">
              <a:solidFill>
                <a:srgbClr val="C00000"/>
              </a:solidFill>
            </a:endParaRPr>
          </a:p>
          <a:p>
            <a:r>
              <a:rPr lang="it-IT" sz="1000" b="1" dirty="0">
                <a:solidFill>
                  <a:srgbClr val="C00000"/>
                </a:solidFill>
              </a:rPr>
              <a:t>Prof.ssa Antonella Ruggiero</a:t>
            </a:r>
          </a:p>
          <a:p>
            <a:endParaRPr lang="it-IT" sz="1000" b="1" dirty="0">
              <a:solidFill>
                <a:srgbClr val="C00000"/>
              </a:solidFill>
            </a:endParaRPr>
          </a:p>
          <a:p>
            <a:r>
              <a:rPr lang="it-IT" sz="1000" b="1" dirty="0">
                <a:solidFill>
                  <a:srgbClr val="C00000"/>
                </a:solidFill>
              </a:rPr>
              <a:t>REFERENTE SERALE</a:t>
            </a:r>
          </a:p>
          <a:p>
            <a:r>
              <a:rPr lang="it-IT" sz="1000" b="1" dirty="0">
                <a:solidFill>
                  <a:srgbClr val="C00000"/>
                </a:solidFill>
              </a:rPr>
              <a:t>Prof.ssa Stefania Russo</a:t>
            </a:r>
          </a:p>
          <a:p>
            <a:endParaRPr lang="it-IT" sz="800" dirty="0"/>
          </a:p>
          <a:p>
            <a:r>
              <a:rPr lang="it-IT" sz="800" dirty="0"/>
              <a:t>REFERENTE PLESSO VIA CALINI</a:t>
            </a:r>
          </a:p>
          <a:p>
            <a:r>
              <a:rPr lang="it-IT" sz="800" dirty="0"/>
              <a:t>Prof.ssa Iolanda </a:t>
            </a:r>
            <a:r>
              <a:rPr lang="it-IT" sz="800" dirty="0" err="1"/>
              <a:t>Sarappa</a:t>
            </a:r>
            <a:r>
              <a:rPr lang="it-IT" sz="800" dirty="0"/>
              <a:t> </a:t>
            </a:r>
          </a:p>
          <a:p>
            <a:endParaRPr lang="it-IT" sz="800" dirty="0"/>
          </a:p>
        </p:txBody>
      </p:sp>
      <p:sp>
        <p:nvSpPr>
          <p:cNvPr id="10" name="CasellaDiTesto 9">
            <a:hlinkClick r:id="rId2" action="ppaction://hlinksldjump"/>
          </p:cNvPr>
          <p:cNvSpPr txBox="1"/>
          <p:nvPr/>
        </p:nvSpPr>
        <p:spPr>
          <a:xfrm>
            <a:off x="2160000" y="2700000"/>
            <a:ext cx="2340000" cy="369332"/>
          </a:xfrm>
          <a:prstGeom prst="rect">
            <a:avLst/>
          </a:prstGeom>
          <a:solidFill>
            <a:srgbClr val="FFC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GESTIONALE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2498400" y="1125455"/>
            <a:ext cx="1656000" cy="369332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MEDICO COMPETENTE</a:t>
            </a:r>
          </a:p>
          <a:p>
            <a:r>
              <a:rPr lang="it-IT" sz="800" dirty="0"/>
              <a:t>Dott. Mauro </a:t>
            </a:r>
            <a:r>
              <a:rPr lang="it-IT" sz="800" dirty="0" err="1"/>
              <a:t>Lorenzini</a:t>
            </a:r>
            <a:endParaRPr lang="it-IT" sz="8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2498400" y="633335"/>
            <a:ext cx="1656000" cy="369332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RSPP</a:t>
            </a:r>
          </a:p>
          <a:p>
            <a:r>
              <a:rPr lang="it-IT" sz="800" dirty="0"/>
              <a:t>Ing. Marco Piatti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671945" y="2009792"/>
            <a:ext cx="1656000" cy="553998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1000" b="1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ctr"/>
            <a:r>
              <a:rPr lang="it-IT" sz="10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FUNZIONI STRUMENTALI</a:t>
            </a:r>
          </a:p>
          <a:p>
            <a:pPr algn="ctr"/>
            <a:endParaRPr lang="it-IT" sz="1000" b="1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2160000" y="3787032"/>
            <a:ext cx="2340000" cy="369332"/>
          </a:xfrm>
          <a:prstGeom prst="rect">
            <a:avLst/>
          </a:prstGeom>
          <a:solidFill>
            <a:srgbClr val="C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PARTECIPATIVA</a:t>
            </a:r>
          </a:p>
        </p:txBody>
      </p:sp>
      <p:sp>
        <p:nvSpPr>
          <p:cNvPr id="79" name="CasellaDiTesto 78">
            <a:hlinkClick r:id="rId3" action="ppaction://hlinksldjump"/>
          </p:cNvPr>
          <p:cNvSpPr txBox="1"/>
          <p:nvPr/>
        </p:nvSpPr>
        <p:spPr>
          <a:xfrm>
            <a:off x="7654935" y="2700000"/>
            <a:ext cx="2340000" cy="369332"/>
          </a:xfrm>
          <a:prstGeom prst="rect">
            <a:avLst/>
          </a:prstGeom>
          <a:solidFill>
            <a:srgbClr val="00B05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AMMINISTATIVA</a:t>
            </a:r>
          </a:p>
        </p:txBody>
      </p:sp>
      <p:sp>
        <p:nvSpPr>
          <p:cNvPr id="80" name="CasellaDiTesto 79"/>
          <p:cNvSpPr txBox="1"/>
          <p:nvPr/>
        </p:nvSpPr>
        <p:spPr>
          <a:xfrm>
            <a:off x="7653600" y="3781946"/>
            <a:ext cx="2340000" cy="369332"/>
          </a:xfrm>
          <a:prstGeom prst="rect">
            <a:avLst/>
          </a:prstGeom>
          <a:solidFill>
            <a:srgbClr val="0070C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DIDATTICA</a:t>
            </a:r>
          </a:p>
        </p:txBody>
      </p:sp>
      <p:sp>
        <p:nvSpPr>
          <p:cNvPr id="83" name="Freccia circolare a sinistra 82"/>
          <p:cNvSpPr/>
          <p:nvPr/>
        </p:nvSpPr>
        <p:spPr>
          <a:xfrm>
            <a:off x="10098899" y="2700000"/>
            <a:ext cx="824217" cy="1471251"/>
          </a:xfrm>
          <a:prstGeom prst="curvedLeftArrow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5" name="Freccia bidirezionale orizzontale 84"/>
          <p:cNvSpPr/>
          <p:nvPr/>
        </p:nvSpPr>
        <p:spPr>
          <a:xfrm>
            <a:off x="5643306" y="80258"/>
            <a:ext cx="973540" cy="369425"/>
          </a:xfrm>
          <a:prstGeom prst="leftRightArrow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6" name="Freccia bidirezionale orizzontale 85"/>
          <p:cNvSpPr/>
          <p:nvPr/>
        </p:nvSpPr>
        <p:spPr>
          <a:xfrm>
            <a:off x="5609230" y="6370185"/>
            <a:ext cx="973540" cy="369425"/>
          </a:xfrm>
          <a:prstGeom prst="leftRightArrow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Freccia circolare a sinistra 86"/>
          <p:cNvSpPr/>
          <p:nvPr/>
        </p:nvSpPr>
        <p:spPr>
          <a:xfrm flipH="1" flipV="1">
            <a:off x="1267207" y="2700000"/>
            <a:ext cx="824217" cy="1471251"/>
          </a:xfrm>
          <a:prstGeom prst="curvedLeftArrow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2" name="CasellaDiTesto 61"/>
          <p:cNvSpPr txBox="1"/>
          <p:nvPr/>
        </p:nvSpPr>
        <p:spPr>
          <a:xfrm>
            <a:off x="7488892" y="2222257"/>
            <a:ext cx="2746213" cy="369332"/>
          </a:xfrm>
          <a:prstGeom prst="rect">
            <a:avLst/>
          </a:prstGeom>
          <a:solidFill>
            <a:srgbClr val="99FF99">
              <a:alpha val="97000"/>
            </a:srgbClr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DSGA - Carla </a:t>
            </a:r>
            <a:r>
              <a:rPr lang="it-IT" b="1" dirty="0" err="1"/>
              <a:t>Panarotto</a:t>
            </a:r>
            <a:endParaRPr lang="it-IT" b="1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3600000" y="4320000"/>
            <a:ext cx="1800000" cy="1231106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RSU:</a:t>
            </a:r>
          </a:p>
          <a:p>
            <a:endParaRPr lang="it-IT" sz="800" dirty="0"/>
          </a:p>
          <a:p>
            <a:r>
              <a:rPr lang="it-IT" sz="800" dirty="0"/>
              <a:t>RAPPRESENTANTE ATA:</a:t>
            </a:r>
          </a:p>
          <a:p>
            <a:r>
              <a:rPr lang="it-IT" sz="800" dirty="0"/>
              <a:t>Caruso Francesco </a:t>
            </a:r>
          </a:p>
          <a:p>
            <a:endParaRPr lang="it-IT" sz="800" dirty="0"/>
          </a:p>
          <a:p>
            <a:r>
              <a:rPr lang="it-IT" sz="800" dirty="0"/>
              <a:t>RAPPRESENTANTE DOCENTI:</a:t>
            </a:r>
          </a:p>
          <a:p>
            <a:r>
              <a:rPr lang="it-IT" sz="800" dirty="0"/>
              <a:t>Galizia Giovanni</a:t>
            </a:r>
          </a:p>
          <a:p>
            <a:r>
              <a:rPr lang="it-IT" sz="800" dirty="0"/>
              <a:t>Macrì Giuseppe</a:t>
            </a:r>
          </a:p>
          <a:p>
            <a:endParaRPr lang="it-IT" sz="800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3600000" y="5663002"/>
            <a:ext cx="1800000" cy="861774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COMITATO DI VALUTAZIONE</a:t>
            </a:r>
          </a:p>
          <a:p>
            <a:endParaRPr lang="it-IT" sz="800" dirty="0"/>
          </a:p>
          <a:p>
            <a:r>
              <a:rPr lang="it-IT" sz="800" dirty="0"/>
              <a:t>Prof.ssa Giuliana Molla</a:t>
            </a:r>
          </a:p>
          <a:p>
            <a:r>
              <a:rPr lang="it-IT" sz="800" dirty="0"/>
              <a:t>Prof.ssa Mariella </a:t>
            </a:r>
            <a:r>
              <a:rPr lang="it-IT" sz="800" dirty="0" err="1"/>
              <a:t>Conenna</a:t>
            </a:r>
            <a:endParaRPr lang="it-IT" sz="800" dirty="0"/>
          </a:p>
          <a:p>
            <a:r>
              <a:rPr lang="it-IT" sz="800" dirty="0"/>
              <a:t>Prof.ssa Paola Meccariello</a:t>
            </a:r>
          </a:p>
          <a:p>
            <a:endParaRPr lang="it-IT" sz="800" dirty="0"/>
          </a:p>
        </p:txBody>
      </p:sp>
      <p:sp>
        <p:nvSpPr>
          <p:cNvPr id="90" name="CasellaDiTesto 89"/>
          <p:cNvSpPr txBox="1"/>
          <p:nvPr/>
        </p:nvSpPr>
        <p:spPr>
          <a:xfrm>
            <a:off x="1246999" y="4320000"/>
            <a:ext cx="1800000" cy="861774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ORGANO DI GARANZIA</a:t>
            </a:r>
            <a:r>
              <a:rPr lang="it-IT" sz="800" dirty="0"/>
              <a:t>:</a:t>
            </a:r>
          </a:p>
          <a:p>
            <a:endParaRPr lang="it-IT" sz="800" dirty="0"/>
          </a:p>
          <a:p>
            <a:r>
              <a:rPr lang="it-IT" sz="800" dirty="0"/>
              <a:t>Prof.ssa Antonella Ruggiero</a:t>
            </a:r>
          </a:p>
          <a:p>
            <a:r>
              <a:rPr lang="it-IT" sz="800" dirty="0"/>
              <a:t>STUDENTE </a:t>
            </a:r>
          </a:p>
          <a:p>
            <a:r>
              <a:rPr lang="it-IT" sz="800" dirty="0"/>
              <a:t>GENITORE</a:t>
            </a:r>
          </a:p>
          <a:p>
            <a:endParaRPr lang="it-IT" sz="800" dirty="0"/>
          </a:p>
        </p:txBody>
      </p:sp>
      <p:cxnSp>
        <p:nvCxnSpPr>
          <p:cNvPr id="84" name="Connettore 1 83"/>
          <p:cNvCxnSpPr/>
          <p:nvPr/>
        </p:nvCxnSpPr>
        <p:spPr>
          <a:xfrm>
            <a:off x="2326143" y="2104092"/>
            <a:ext cx="0" cy="64241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/>
          <p:nvPr/>
        </p:nvCxnSpPr>
        <p:spPr>
          <a:xfrm>
            <a:off x="4326244" y="1828800"/>
            <a:ext cx="0" cy="88178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>
            <a:stCxn id="73" idx="2"/>
          </p:cNvCxnSpPr>
          <p:nvPr/>
        </p:nvCxnSpPr>
        <p:spPr>
          <a:xfrm flipH="1">
            <a:off x="3326400" y="4156364"/>
            <a:ext cx="3600" cy="152925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asellaDiTesto 96">
            <a:hlinkClick r:id="rId4" action="ppaction://hlinksldjump"/>
          </p:cNvPr>
          <p:cNvSpPr txBox="1"/>
          <p:nvPr/>
        </p:nvSpPr>
        <p:spPr>
          <a:xfrm>
            <a:off x="1246999" y="5400000"/>
            <a:ext cx="1800000" cy="892552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it-IT" sz="1000" b="1" dirty="0"/>
          </a:p>
          <a:p>
            <a:pPr algn="ctr"/>
            <a:r>
              <a:rPr lang="it-IT" sz="1600" b="1" dirty="0"/>
              <a:t>CONSIGLIO D’ISTITUTO</a:t>
            </a:r>
            <a:endParaRPr lang="it-IT" sz="1600" dirty="0"/>
          </a:p>
          <a:p>
            <a:endParaRPr lang="it-IT" sz="1000" b="1" dirty="0"/>
          </a:p>
        </p:txBody>
      </p:sp>
      <p:cxnSp>
        <p:nvCxnSpPr>
          <p:cNvPr id="99" name="Connettore 1 98"/>
          <p:cNvCxnSpPr/>
          <p:nvPr/>
        </p:nvCxnSpPr>
        <p:spPr>
          <a:xfrm>
            <a:off x="3046999" y="4320000"/>
            <a:ext cx="279401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1 100"/>
          <p:cNvCxnSpPr/>
          <p:nvPr/>
        </p:nvCxnSpPr>
        <p:spPr>
          <a:xfrm flipH="1">
            <a:off x="3326400" y="4320000"/>
            <a:ext cx="2736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1 102"/>
          <p:cNvCxnSpPr/>
          <p:nvPr/>
        </p:nvCxnSpPr>
        <p:spPr>
          <a:xfrm>
            <a:off x="3046999" y="5400000"/>
            <a:ext cx="279401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1 104"/>
          <p:cNvCxnSpPr/>
          <p:nvPr/>
        </p:nvCxnSpPr>
        <p:spPr>
          <a:xfrm flipH="1">
            <a:off x="3326400" y="5685616"/>
            <a:ext cx="2736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asellaDiTesto 107">
            <a:hlinkClick r:id="" action="ppaction://hlinkshowjump?jump=nextslide"/>
          </p:cNvPr>
          <p:cNvSpPr txBox="1"/>
          <p:nvPr/>
        </p:nvSpPr>
        <p:spPr>
          <a:xfrm>
            <a:off x="7653600" y="4964502"/>
            <a:ext cx="2340000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REFERENTI DI INDIRIZZO</a:t>
            </a:r>
          </a:p>
        </p:txBody>
      </p:sp>
      <p:sp>
        <p:nvSpPr>
          <p:cNvPr id="113" name="CasellaDiTesto 112">
            <a:hlinkClick r:id="" action="ppaction://hlinkshowjump?jump=nextslide"/>
          </p:cNvPr>
          <p:cNvSpPr txBox="1"/>
          <p:nvPr/>
        </p:nvSpPr>
        <p:spPr>
          <a:xfrm>
            <a:off x="7647241" y="5338961"/>
            <a:ext cx="2340000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COORDINATORI di DIPARTIMENTO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2499795" y="2085657"/>
            <a:ext cx="1656000" cy="492443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ASPP</a:t>
            </a:r>
          </a:p>
          <a:p>
            <a:r>
              <a:rPr lang="it-IT" sz="800" dirty="0"/>
              <a:t>Prof.ssa Daniela </a:t>
            </a:r>
            <a:r>
              <a:rPr lang="it-IT" sz="800" dirty="0" err="1"/>
              <a:t>Liconti</a:t>
            </a:r>
            <a:endParaRPr lang="it-IT" sz="800" dirty="0"/>
          </a:p>
          <a:p>
            <a:r>
              <a:rPr lang="it-IT" sz="800" dirty="0"/>
              <a:t>Prof.ssa Biagia Milazzo </a:t>
            </a:r>
          </a:p>
        </p:txBody>
      </p:sp>
      <p:sp>
        <p:nvSpPr>
          <p:cNvPr id="54" name="CasellaDiTesto 53">
            <a:hlinkClick r:id="" action="ppaction://hlinkshowjump?jump=nextslide"/>
          </p:cNvPr>
          <p:cNvSpPr txBox="1"/>
          <p:nvPr/>
        </p:nvSpPr>
        <p:spPr>
          <a:xfrm>
            <a:off x="7647237" y="5718973"/>
            <a:ext cx="2340000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COORDINATORI C.D.C.</a:t>
            </a:r>
          </a:p>
        </p:txBody>
      </p:sp>
      <p:sp>
        <p:nvSpPr>
          <p:cNvPr id="55" name="CasellaDiTesto 54">
            <a:hlinkClick r:id="" action="ppaction://hlinkshowjump?jump=nextslide"/>
          </p:cNvPr>
          <p:cNvSpPr txBox="1"/>
          <p:nvPr/>
        </p:nvSpPr>
        <p:spPr>
          <a:xfrm>
            <a:off x="7642463" y="6099511"/>
            <a:ext cx="2340000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COMMISSIONI GRUPPO DI LAVORO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6938017" y="1226048"/>
            <a:ext cx="3771165" cy="400110"/>
          </a:xfrm>
          <a:prstGeom prst="rect">
            <a:avLst/>
          </a:prstGeom>
          <a:solidFill>
            <a:srgbClr val="99FF99">
              <a:alpha val="97000"/>
            </a:srgbClr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AFFARI GENERALI</a:t>
            </a:r>
          </a:p>
        </p:txBody>
      </p:sp>
      <p:sp>
        <p:nvSpPr>
          <p:cNvPr id="57" name="CasellaDiTesto 56"/>
          <p:cNvSpPr txBox="1"/>
          <p:nvPr/>
        </p:nvSpPr>
        <p:spPr>
          <a:xfrm>
            <a:off x="6921705" y="780594"/>
            <a:ext cx="3776338" cy="400110"/>
          </a:xfrm>
          <a:prstGeom prst="rect">
            <a:avLst/>
          </a:prstGeom>
          <a:solidFill>
            <a:srgbClr val="99FF99">
              <a:alpha val="97000"/>
            </a:srgbClr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SEGRETERIA DEL PERSONALE</a:t>
            </a:r>
          </a:p>
        </p:txBody>
      </p:sp>
      <p:sp>
        <p:nvSpPr>
          <p:cNvPr id="58" name="CasellaDiTesto 57"/>
          <p:cNvSpPr txBox="1"/>
          <p:nvPr/>
        </p:nvSpPr>
        <p:spPr>
          <a:xfrm>
            <a:off x="6929764" y="336950"/>
            <a:ext cx="3768281" cy="400110"/>
          </a:xfrm>
          <a:prstGeom prst="rect">
            <a:avLst/>
          </a:prstGeom>
          <a:solidFill>
            <a:srgbClr val="99FF99">
              <a:alpha val="97000"/>
            </a:srgbClr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SEGRETERIA DIDATTICA</a:t>
            </a:r>
          </a:p>
        </p:txBody>
      </p:sp>
      <p:sp>
        <p:nvSpPr>
          <p:cNvPr id="8" name="Rettangolo 7">
            <a:hlinkClick r:id="rId5" action="ppaction://hlinksldjump"/>
          </p:cNvPr>
          <p:cNvSpPr/>
          <p:nvPr/>
        </p:nvSpPr>
        <p:spPr>
          <a:xfrm>
            <a:off x="6966000" y="368462"/>
            <a:ext cx="3648991" cy="3175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hlinkClick r:id="rId3" action="ppaction://hlinksldjump"/>
          </p:cNvPr>
          <p:cNvSpPr/>
          <p:nvPr/>
        </p:nvSpPr>
        <p:spPr>
          <a:xfrm>
            <a:off x="7008960" y="1685112"/>
            <a:ext cx="3648991" cy="303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hlinkClick r:id="rId2" action="ppaction://hlinksldjump"/>
          </p:cNvPr>
          <p:cNvSpPr/>
          <p:nvPr/>
        </p:nvSpPr>
        <p:spPr>
          <a:xfrm>
            <a:off x="698740" y="2085657"/>
            <a:ext cx="1627403" cy="4246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Rettangolo 3">
            <a:hlinkClick r:id="rId6" action="ppaction://hlinksldjump"/>
          </p:cNvPr>
          <p:cNvSpPr/>
          <p:nvPr/>
        </p:nvSpPr>
        <p:spPr>
          <a:xfrm>
            <a:off x="7704161" y="4964502"/>
            <a:ext cx="2278302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hlinkClick r:id="rId7" action="ppaction://hlinksldjump"/>
          </p:cNvPr>
          <p:cNvSpPr/>
          <p:nvPr/>
        </p:nvSpPr>
        <p:spPr>
          <a:xfrm>
            <a:off x="7653600" y="5397915"/>
            <a:ext cx="2328863" cy="202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hlinkClick r:id="rId8" action="ppaction://hlinksldjump"/>
          </p:cNvPr>
          <p:cNvSpPr/>
          <p:nvPr/>
        </p:nvSpPr>
        <p:spPr>
          <a:xfrm>
            <a:off x="7653600" y="5753672"/>
            <a:ext cx="2328863" cy="1955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hlinkClick r:id="rId9" action="ppaction://hlinksldjump"/>
          </p:cNvPr>
          <p:cNvSpPr/>
          <p:nvPr/>
        </p:nvSpPr>
        <p:spPr>
          <a:xfrm>
            <a:off x="7704161" y="6117021"/>
            <a:ext cx="2278302" cy="253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CasellaDiTesto 58">
            <a:hlinkClick r:id="" action="ppaction://hlinkshowjump?jump=nextslide"/>
          </p:cNvPr>
          <p:cNvSpPr txBox="1"/>
          <p:nvPr/>
        </p:nvSpPr>
        <p:spPr>
          <a:xfrm>
            <a:off x="6186997" y="5320906"/>
            <a:ext cx="132226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REFERENTI</a:t>
            </a:r>
          </a:p>
          <a:p>
            <a:pPr algn="ctr"/>
            <a:r>
              <a:rPr lang="it-IT" dirty="0"/>
              <a:t>D’ISTITUTO</a:t>
            </a:r>
          </a:p>
        </p:txBody>
      </p:sp>
      <p:sp>
        <p:nvSpPr>
          <p:cNvPr id="60" name="CasellaDiTesto 59">
            <a:hlinkClick r:id="" action="ppaction://hlinkshowjump?jump=nextslide"/>
          </p:cNvPr>
          <p:cNvSpPr txBox="1"/>
          <p:nvPr/>
        </p:nvSpPr>
        <p:spPr>
          <a:xfrm>
            <a:off x="10148419" y="5602727"/>
            <a:ext cx="119398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PROGETTI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10169663" y="6008781"/>
            <a:ext cx="1127137" cy="3614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hlinkClick r:id="rId10" action="ppaction://hlinksldjump"/>
          </p:cNvPr>
          <p:cNvSpPr/>
          <p:nvPr/>
        </p:nvSpPr>
        <p:spPr>
          <a:xfrm>
            <a:off x="6186997" y="5718973"/>
            <a:ext cx="1322266" cy="5428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1353787" y="5450774"/>
            <a:ext cx="1573481" cy="81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>
            <a:hlinkClick r:id="rId4" action="ppaction://hlinksldjump"/>
          </p:cNvPr>
          <p:cNvSpPr/>
          <p:nvPr/>
        </p:nvSpPr>
        <p:spPr>
          <a:xfrm>
            <a:off x="10169663" y="6008781"/>
            <a:ext cx="1127137" cy="352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7653600" y="4276009"/>
            <a:ext cx="2340000" cy="474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7704161" y="4359293"/>
            <a:ext cx="221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COLLEGIO DOCENTI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A0F03C3D-AA35-486F-A26F-DCF0379730F4}"/>
              </a:ext>
            </a:extLst>
          </p:cNvPr>
          <p:cNvSpPr txBox="1"/>
          <p:nvPr/>
        </p:nvSpPr>
        <p:spPr>
          <a:xfrm>
            <a:off x="6924291" y="1688628"/>
            <a:ext cx="3771165" cy="400110"/>
          </a:xfrm>
          <a:prstGeom prst="rect">
            <a:avLst/>
          </a:prstGeom>
          <a:solidFill>
            <a:srgbClr val="99FF99">
              <a:alpha val="97000"/>
            </a:srgbClr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UFFICIO TECNICO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2455723" y="1612647"/>
            <a:ext cx="1656000" cy="246221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 smtClean="0"/>
              <a:t>RSL </a:t>
            </a:r>
            <a:r>
              <a:rPr lang="it-IT" sz="1000" dirty="0" smtClean="0"/>
              <a:t>Galizia Giovanni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756585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358437" y="151425"/>
            <a:ext cx="1627901" cy="1334475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0315569" y="345787"/>
            <a:ext cx="17049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COMMISSIONI</a:t>
            </a:r>
          </a:p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GRUPPO LAVORO</a:t>
            </a:r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6" name="Rettangolo 5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Freccia a destra 8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289078"/>
              </p:ext>
            </p:extLst>
          </p:nvPr>
        </p:nvGraphicFramePr>
        <p:xfrm>
          <a:off x="108102" y="211941"/>
          <a:ext cx="10124213" cy="6202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8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5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1762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REFERENTI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b="1" dirty="0"/>
                        <a:t>COMPONENTI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202">
                <a:tc>
                  <a:txBody>
                    <a:bodyPr/>
                    <a:lstStyle/>
                    <a:p>
                      <a:r>
                        <a:rPr lang="it-IT" sz="1400" dirty="0"/>
                        <a:t>ORARIO</a:t>
                      </a:r>
                      <a:r>
                        <a:rPr lang="it-IT" sz="1400" baseline="0" dirty="0"/>
                        <a:t> DIURNO E SERALE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Damiano e Prof.ssa  Russo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INTERNAZIONALIZZAZIONE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Cimmino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 err="1"/>
                        <a:t>Prof.sse</a:t>
                      </a:r>
                      <a:r>
                        <a:rPr lang="it-IT" sz="1400" baseline="0" dirty="0"/>
                        <a:t> Gallo, Cordaro, </a:t>
                      </a:r>
                      <a:r>
                        <a:rPr lang="it-IT" sz="1400" baseline="0" dirty="0" smtClean="0"/>
                        <a:t>Zingaro, Colombo E., De Ponte, </a:t>
                      </a:r>
                      <a:r>
                        <a:rPr lang="it-IT" sz="1400" baseline="0" dirty="0" err="1" smtClean="0"/>
                        <a:t>Garavaglia</a:t>
                      </a:r>
                      <a:r>
                        <a:rPr lang="it-IT" sz="1400" baseline="0" smtClean="0"/>
                        <a:t>, Meccariello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500">
                <a:tc>
                  <a:txBody>
                    <a:bodyPr/>
                    <a:lstStyle/>
                    <a:p>
                      <a:r>
                        <a:rPr lang="it-IT" sz="1400" dirty="0"/>
                        <a:t>SICUREZZA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Rao 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Prof. </a:t>
                      </a:r>
                      <a:r>
                        <a:rPr lang="it-IT" sz="1400" dirty="0" err="1"/>
                        <a:t>Liconti</a:t>
                      </a:r>
                      <a:r>
                        <a:rPr lang="it-IT" sz="1400" dirty="0"/>
                        <a:t>, Macrì, Milazzo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75">
                <a:tc>
                  <a:txBody>
                    <a:bodyPr/>
                    <a:lstStyle/>
                    <a:p>
                      <a:r>
                        <a:rPr lang="it-IT" sz="1400" dirty="0"/>
                        <a:t>INVALSI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De Pasquale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Colombo E., Prof.ssa Molla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COMMISSIONE ELETTORALE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Barletta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Minora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FORMAZIONE CLASSI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Ruggiero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 err="1"/>
                        <a:t>Prof.sse</a:t>
                      </a:r>
                      <a:r>
                        <a:rPr lang="it-IT" sz="1400" dirty="0"/>
                        <a:t> </a:t>
                      </a:r>
                      <a:r>
                        <a:rPr lang="it-IT" sz="1400" dirty="0" err="1"/>
                        <a:t>Bortolozzo</a:t>
                      </a:r>
                      <a:r>
                        <a:rPr lang="it-IT" sz="1400" dirty="0"/>
                        <a:t>, Milazzo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RACCORDO SCUOLA MEDIA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Milazzo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Ruggiero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ACCOGLIENZA PRIMO ANNO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Campana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Prof.ssa </a:t>
                      </a:r>
                      <a:r>
                        <a:rPr lang="it-IT" sz="1400" dirty="0" err="1"/>
                        <a:t>Sarappa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ESAMI IDONEITA’ INTEGRAZIONE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</a:t>
                      </a:r>
                      <a:r>
                        <a:rPr lang="it-IT" sz="1400" baseline="0" dirty="0"/>
                        <a:t> </a:t>
                      </a:r>
                      <a:r>
                        <a:rPr lang="it-IT" sz="1400" baseline="0" dirty="0" err="1"/>
                        <a:t>Bortolozzo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</a:t>
                      </a:r>
                      <a:r>
                        <a:rPr lang="it-IT" sz="1400" baseline="0" dirty="0"/>
                        <a:t> </a:t>
                      </a:r>
                      <a:r>
                        <a:rPr lang="it-IT" sz="1400" baseline="0" dirty="0" err="1"/>
                        <a:t>Conenna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TEAM INNOVAZIONE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</a:t>
                      </a:r>
                      <a:r>
                        <a:rPr lang="it-IT" sz="1400" baseline="0" dirty="0"/>
                        <a:t> </a:t>
                      </a:r>
                      <a:r>
                        <a:rPr lang="it-IT" sz="1400" baseline="0" dirty="0" err="1"/>
                        <a:t>Michelon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Alliata, Damiano, Meccariello, Cimmino, Drago, Colombo E. , Macaluso, Rao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REGOLAMENTI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</a:t>
                      </a:r>
                      <a:r>
                        <a:rPr lang="it-IT" sz="1400" baseline="0" dirty="0"/>
                        <a:t> Minora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</a:t>
                      </a:r>
                      <a:r>
                        <a:rPr lang="it-IT" sz="1400" dirty="0" err="1"/>
                        <a:t>Conenna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52202">
                <a:tc>
                  <a:txBody>
                    <a:bodyPr/>
                    <a:lstStyle/>
                    <a:p>
                      <a:r>
                        <a:rPr lang="it-IT" sz="1400" dirty="0"/>
                        <a:t>VIAGGI D’ISTRUZIONE E VISITE DIDATTICHE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</a:t>
                      </a:r>
                      <a:r>
                        <a:rPr lang="it-IT" sz="1400" dirty="0" err="1"/>
                        <a:t>Conenna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Prof.ssa Ruggiero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1400" dirty="0"/>
                        <a:t>PROMOZIONE SERALE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Villani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Manta, Russo, Giuliano, Nebuloni, Meccariello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293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358437" y="151425"/>
            <a:ext cx="1627901" cy="1334475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0315569" y="345787"/>
            <a:ext cx="17049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COMMISSIONI</a:t>
            </a:r>
          </a:p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GRUPPO LAVORO</a:t>
            </a:r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6" name="Rettangolo 5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Freccia a destra 8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306033"/>
              </p:ext>
            </p:extLst>
          </p:nvPr>
        </p:nvGraphicFramePr>
        <p:xfrm>
          <a:off x="148502" y="177858"/>
          <a:ext cx="10124213" cy="5795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9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4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007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REFERENTI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b="1" dirty="0"/>
                        <a:t>COMPONENTI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599">
                <a:tc>
                  <a:txBody>
                    <a:bodyPr/>
                    <a:lstStyle/>
                    <a:p>
                      <a:r>
                        <a:rPr lang="it-IT" sz="1400" dirty="0"/>
                        <a:t>PCTO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</a:t>
                      </a:r>
                      <a:r>
                        <a:rPr lang="it-IT" sz="1400" dirty="0" err="1"/>
                        <a:t>Bortolozzo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 err="1"/>
                        <a:t>Brittannico</a:t>
                      </a:r>
                      <a:r>
                        <a:rPr lang="it-IT" sz="1400" dirty="0"/>
                        <a:t>, </a:t>
                      </a:r>
                      <a:r>
                        <a:rPr lang="it-IT" sz="1400" dirty="0" err="1"/>
                        <a:t>Conenna</a:t>
                      </a:r>
                      <a:r>
                        <a:rPr lang="it-IT" sz="1400" dirty="0"/>
                        <a:t> (Orientamento</a:t>
                      </a:r>
                      <a:r>
                        <a:rPr lang="it-IT" sz="1400" baseline="0" dirty="0"/>
                        <a:t> in uscita)</a:t>
                      </a:r>
                      <a:r>
                        <a:rPr lang="it-IT" sz="1400" dirty="0"/>
                        <a:t>, De Martini, Dell'Acqua, Drago, Fiori, Garavaglia, Minora, Sava, </a:t>
                      </a:r>
                      <a:r>
                        <a:rPr lang="it-IT" sz="1400" dirty="0" err="1"/>
                        <a:t>Pedrani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62599">
                <a:tc>
                  <a:txBody>
                    <a:bodyPr/>
                    <a:lstStyle/>
                    <a:p>
                      <a:r>
                        <a:rPr lang="it-IT" sz="1400" dirty="0"/>
                        <a:t>NIV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 </a:t>
                      </a:r>
                      <a:r>
                        <a:rPr lang="it-IT" sz="1400" dirty="0" err="1"/>
                        <a:t>Capobianco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NIV (ristretto)  D.S. Landonio, </a:t>
                      </a:r>
                      <a:r>
                        <a:rPr lang="it-IT" sz="1400" dirty="0" err="1"/>
                        <a:t>Bortolozzo</a:t>
                      </a:r>
                      <a:r>
                        <a:rPr lang="it-IT" sz="1400" dirty="0"/>
                        <a:t>, </a:t>
                      </a:r>
                      <a:r>
                        <a:rPr lang="it-IT" sz="1400" dirty="0" err="1"/>
                        <a:t>Capobianco</a:t>
                      </a:r>
                      <a:r>
                        <a:rPr lang="it-IT" sz="1400" dirty="0"/>
                        <a:t>, Ruggiero</a:t>
                      </a:r>
                    </a:p>
                    <a:p>
                      <a:r>
                        <a:rPr lang="it-IT" sz="1400" dirty="0"/>
                        <a:t>NIV (allargato): </a:t>
                      </a:r>
                      <a:r>
                        <a:rPr lang="it-IT" sz="1400" dirty="0" err="1"/>
                        <a:t>Bortolozzo</a:t>
                      </a:r>
                      <a:r>
                        <a:rPr lang="it-IT" sz="1400" dirty="0"/>
                        <a:t>, Ruggiero, Michelon, De Pasquale, Rossi E., Barletta, Alliata, Gaspari, Russo S., </a:t>
                      </a:r>
                      <a:r>
                        <a:rPr lang="it-IT" sz="1400" dirty="0" err="1"/>
                        <a:t>Conenna</a:t>
                      </a:r>
                      <a:r>
                        <a:rPr lang="it-IT" sz="1400" dirty="0"/>
                        <a:t>, Carugo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/>
                        <a:t>EDUCAZIONE ALLA SALUTE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Carugo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Aloise, De Risi, </a:t>
                      </a:r>
                      <a:r>
                        <a:rPr lang="it-IT" sz="1400" baseline="0" dirty="0" err="1"/>
                        <a:t>Cimadomo</a:t>
                      </a:r>
                      <a:r>
                        <a:rPr lang="it-IT" sz="1400" baseline="0" dirty="0"/>
                        <a:t>, </a:t>
                      </a:r>
                      <a:r>
                        <a:rPr lang="it-IT" sz="1400" baseline="0" dirty="0" err="1"/>
                        <a:t>Ferrauto</a:t>
                      </a:r>
                      <a:r>
                        <a:rPr lang="it-IT" sz="1400" baseline="0" dirty="0"/>
                        <a:t>, Mugavero, Paiano, Tripodi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/>
                        <a:t>INCLUSIONE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</a:t>
                      </a:r>
                      <a:r>
                        <a:rPr lang="it-IT" sz="1400" baseline="0" dirty="0"/>
                        <a:t> Rossi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Barletta, Macaluso, Pini, Ruggiero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/>
                        <a:t>ORIENTAMENTO IN INGRESSO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Gaspari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Tutti i docenti che collaboreranno</a:t>
                      </a:r>
                      <a:r>
                        <a:rPr lang="it-IT" sz="1400" baseline="0" dirty="0"/>
                        <a:t> e parteciperanno alle attività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ICDL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Prof.ssa </a:t>
                      </a:r>
                      <a:r>
                        <a:rPr lang="it-IT" sz="1400" dirty="0" err="1">
                          <a:solidFill>
                            <a:schemeClr val="tx1"/>
                          </a:solidFill>
                        </a:rPr>
                        <a:t>Liconti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Lorenzo Lucio, Caruso Francesco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331794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SEMI DI LAMPEDUSA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Prof.ssa Capobianco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5223006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GIORNATA BIANCA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Prof. Mugavero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Prof. Paiano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9045073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SPIRITO IN MOVIMENTO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Prof.ssa De Risi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 err="1">
                          <a:solidFill>
                            <a:schemeClr val="tx1"/>
                          </a:solidFill>
                        </a:rPr>
                        <a:t>Prof.sse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 Carugo, Tripodi Proff. Mugavero, Paiano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9720093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VENTENNALE LICEO ARTISTICO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Prof. Galizia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Paolini, Drago, Colombo P., Denti, Brognoli, De Iacob, Alliata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3116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569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358437" y="151425"/>
            <a:ext cx="1627901" cy="1334475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0315569" y="345787"/>
            <a:ext cx="17049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COMMISSIONI</a:t>
            </a:r>
          </a:p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GRUPPO LAVORO</a:t>
            </a:r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6" name="Rettangolo 5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Freccia a destra 8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387746"/>
              </p:ext>
            </p:extLst>
          </p:nvPr>
        </p:nvGraphicFramePr>
        <p:xfrm>
          <a:off x="148502" y="177858"/>
          <a:ext cx="10124213" cy="2438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9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4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007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REFERENTI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b="1" dirty="0"/>
                        <a:t>COMPONENTI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GLI (GRUPPO LAVORO</a:t>
                      </a:r>
                      <a:r>
                        <a:rPr lang="it-IT" sz="1400" baseline="0" dirty="0">
                          <a:solidFill>
                            <a:schemeClr val="tx1"/>
                          </a:solidFill>
                        </a:rPr>
                        <a:t> INCLUSIONE SCOLASTICA)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Dirigente Scolastica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Prof. Barletta, Prof.ssa Rossi, prof.ssa Ruggiero, dott.ssa Ricotta Ernestina (medico), Scalco E. (componente genitori), Fusina F. (presidente </a:t>
                      </a:r>
                      <a:r>
                        <a:rPr lang="it-IT" dirty="0" err="1"/>
                        <a:t>Anffas</a:t>
                      </a:r>
                      <a:r>
                        <a:rPr lang="it-IT" dirty="0"/>
                        <a:t> Legnano), componente studente Battaglia Iacopo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5550821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PNRR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Dirigente scolastica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Bortolozzo</a:t>
                      </a:r>
                      <a:r>
                        <a:rPr lang="it-IT" dirty="0"/>
                        <a:t>, Ruggiero, Michelon, FS (Alliata, Barletta, Capobianco, Rossi E., Russo S.)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449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492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508623" y="353281"/>
            <a:ext cx="322137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REFERENTI D’ISTITUTO</a:t>
            </a:r>
          </a:p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attività istituzionali</a:t>
            </a:r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6" name="Rettangolo 5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397776"/>
              </p:ext>
            </p:extLst>
          </p:nvPr>
        </p:nvGraphicFramePr>
        <p:xfrm>
          <a:off x="3866177" y="180000"/>
          <a:ext cx="7093176" cy="4824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6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6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58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59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tx1"/>
                          </a:solidFill>
                        </a:rPr>
                        <a:t>ANIMATORE DIGITALE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Prof.ssa Simona </a:t>
                      </a:r>
                      <a:r>
                        <a:rPr lang="it-IT" dirty="0" err="1">
                          <a:solidFill>
                            <a:schemeClr val="tx1"/>
                          </a:solidFill>
                        </a:rPr>
                        <a:t>Michelon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481290"/>
                  </a:ext>
                </a:extLst>
              </a:tr>
              <a:tr h="643365">
                <a:tc>
                  <a:txBody>
                    <a:bodyPr/>
                    <a:lstStyle/>
                    <a:p>
                      <a:r>
                        <a:rPr lang="it-IT" sz="1800" b="1" dirty="0"/>
                        <a:t>EDUCAZIONE CIVICA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Prof.ssa Donatella </a:t>
                      </a:r>
                      <a:r>
                        <a:rPr lang="it-IT" sz="1800" dirty="0" err="1"/>
                        <a:t>Capobianco</a:t>
                      </a:r>
                      <a:endParaRPr lang="it-IT" sz="1800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365">
                <a:tc>
                  <a:txBody>
                    <a:bodyPr/>
                    <a:lstStyle/>
                    <a:p>
                      <a:r>
                        <a:rPr lang="it-IT" sz="1800" b="1" dirty="0"/>
                        <a:t>REGISTRO ELETTRONICO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Prof. Giuseppe Macrì 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365">
                <a:tc>
                  <a:txBody>
                    <a:bodyPr/>
                    <a:lstStyle/>
                    <a:p>
                      <a:r>
                        <a:rPr lang="it-IT" sz="1800" b="1" dirty="0"/>
                        <a:t>BULLISMO E CYBER BULLISMO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Prof.ssa Simona </a:t>
                      </a:r>
                      <a:r>
                        <a:rPr lang="it-IT" sz="1800" dirty="0" err="1"/>
                        <a:t>Michelon</a:t>
                      </a:r>
                      <a:r>
                        <a:rPr lang="it-IT" sz="1800" dirty="0"/>
                        <a:t> 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3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/>
                        <a:t>DIPENDENZE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Prof.ssa</a:t>
                      </a:r>
                      <a:r>
                        <a:rPr lang="it-IT" baseline="0" dirty="0"/>
                        <a:t> Maria </a:t>
                      </a:r>
                      <a:r>
                        <a:rPr lang="it-IT" baseline="0" dirty="0" err="1"/>
                        <a:t>Cimadomo</a:t>
                      </a:r>
                      <a:r>
                        <a:rPr lang="it-IT" baseline="0" dirty="0"/>
                        <a:t>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73">
                <a:tc>
                  <a:txBody>
                    <a:bodyPr/>
                    <a:lstStyle/>
                    <a:p>
                      <a:r>
                        <a:rPr lang="it-IT" b="1" dirty="0"/>
                        <a:t>PCTO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Prof.ssa Simona </a:t>
                      </a:r>
                      <a:r>
                        <a:rPr lang="it-IT" sz="1800" dirty="0" err="1"/>
                        <a:t>Bortolozzo</a:t>
                      </a:r>
                      <a:endParaRPr lang="it-IT" sz="1800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589">
                <a:tc>
                  <a:txBody>
                    <a:bodyPr/>
                    <a:lstStyle/>
                    <a:p>
                      <a:r>
                        <a:rPr lang="it-IT" b="1" dirty="0"/>
                        <a:t>DISPERSIONE</a:t>
                      </a:r>
                      <a:r>
                        <a:rPr lang="it-IT" b="1" baseline="0" dirty="0"/>
                        <a:t> SCOLASTICA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Prof.ssa Francesca Guarnaccia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589">
                <a:tc>
                  <a:txBody>
                    <a:bodyPr/>
                    <a:lstStyle/>
                    <a:p>
                      <a:r>
                        <a:rPr lang="it-IT" b="1" dirty="0"/>
                        <a:t>ICDL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Prof.ssa Daniela </a:t>
                      </a:r>
                      <a:r>
                        <a:rPr lang="it-IT" dirty="0" err="1"/>
                        <a:t>Liconti</a:t>
                      </a:r>
                      <a:r>
                        <a:rPr lang="it-IT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236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261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1D1D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215233" y="359773"/>
            <a:ext cx="5506209" cy="707886"/>
          </a:xfrm>
          <a:prstGeom prst="rect">
            <a:avLst/>
          </a:prstGeom>
          <a:solidFill>
            <a:srgbClr val="C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CONSIGLIO D’ISTITUTO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77921" y="1347867"/>
            <a:ext cx="2276056" cy="1754326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Componente</a:t>
            </a:r>
          </a:p>
          <a:p>
            <a:r>
              <a:rPr lang="it-IT" dirty="0"/>
              <a:t>ATA:</a:t>
            </a:r>
          </a:p>
          <a:p>
            <a:endParaRPr lang="it-IT" dirty="0"/>
          </a:p>
          <a:p>
            <a:r>
              <a:rPr lang="it-IT" dirty="0"/>
              <a:t>CARUSO FRANCESCO</a:t>
            </a:r>
          </a:p>
          <a:p>
            <a:r>
              <a:rPr lang="it-IT" dirty="0"/>
              <a:t>INZILLO VITTORIA</a:t>
            </a:r>
          </a:p>
          <a:p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960914" y="1347867"/>
            <a:ext cx="2677802" cy="1754326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Componente GENITORI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r>
              <a:rPr lang="it-IT" dirty="0" smtClean="0"/>
              <a:t>USSIA DAIANA</a:t>
            </a:r>
          </a:p>
          <a:p>
            <a:r>
              <a:rPr lang="it-IT" dirty="0"/>
              <a:t>CHIARAMONTE </a:t>
            </a:r>
            <a:r>
              <a:rPr lang="it-IT" dirty="0" smtClean="0"/>
              <a:t>ROBERTO</a:t>
            </a:r>
          </a:p>
          <a:p>
            <a:r>
              <a:rPr lang="it-IT" dirty="0" smtClean="0"/>
              <a:t>MOLLA </a:t>
            </a:r>
            <a:r>
              <a:rPr lang="it-IT" dirty="0"/>
              <a:t>FABIO</a:t>
            </a:r>
          </a:p>
          <a:p>
            <a:r>
              <a:rPr lang="it-IT" dirty="0"/>
              <a:t>BOZZANI ELISE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824884" y="1347867"/>
            <a:ext cx="3110109" cy="3693319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Componente</a:t>
            </a:r>
          </a:p>
          <a:p>
            <a:r>
              <a:rPr lang="it-IT" dirty="0"/>
              <a:t>DOCENTI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r>
              <a:rPr lang="it-IT" dirty="0"/>
              <a:t>AGOSTANI DAVIDE</a:t>
            </a:r>
            <a:endParaRPr lang="it-IT" dirty="0" smtClean="0"/>
          </a:p>
          <a:p>
            <a:r>
              <a:rPr lang="it-IT" dirty="0" smtClean="0"/>
              <a:t>DRAGO </a:t>
            </a:r>
            <a:r>
              <a:rPr lang="it-IT" dirty="0"/>
              <a:t>SALVATORE GAETANO</a:t>
            </a:r>
            <a:endParaRPr lang="it-IT" dirty="0" smtClean="0"/>
          </a:p>
          <a:p>
            <a:r>
              <a:rPr lang="it-IT" dirty="0"/>
              <a:t>FARINA MARCO</a:t>
            </a:r>
          </a:p>
          <a:p>
            <a:r>
              <a:rPr lang="it-IT" dirty="0" smtClean="0"/>
              <a:t>GALIZIA GIOVANNI</a:t>
            </a:r>
            <a:endParaRPr lang="it-IT" dirty="0"/>
          </a:p>
          <a:p>
            <a:r>
              <a:rPr lang="it-IT" dirty="0" smtClean="0"/>
              <a:t>LICONTI DANIELA</a:t>
            </a:r>
            <a:endParaRPr lang="it-IT" dirty="0"/>
          </a:p>
          <a:p>
            <a:r>
              <a:rPr lang="it-IT" dirty="0" smtClean="0"/>
              <a:t>MACALUSO ANNA</a:t>
            </a:r>
          </a:p>
          <a:p>
            <a:r>
              <a:rPr lang="it-IT" dirty="0"/>
              <a:t>MUGAVERO DOMENICO</a:t>
            </a:r>
            <a:endParaRPr lang="it-IT" dirty="0" smtClean="0"/>
          </a:p>
          <a:p>
            <a:r>
              <a:rPr lang="it-IT" dirty="0" smtClean="0"/>
              <a:t>RUGGIERO </a:t>
            </a:r>
            <a:r>
              <a:rPr lang="it-IT" dirty="0"/>
              <a:t>ANTONELLA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9121161" y="1311071"/>
            <a:ext cx="2984739" cy="2585323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Componente</a:t>
            </a:r>
          </a:p>
          <a:p>
            <a:r>
              <a:rPr lang="it-IT"/>
              <a:t>STUDENTI</a:t>
            </a:r>
            <a:r>
              <a:rPr lang="it-IT" smtClean="0"/>
              <a:t>:</a:t>
            </a:r>
          </a:p>
          <a:p>
            <a:endParaRPr lang="it-IT" dirty="0" smtClean="0"/>
          </a:p>
          <a:p>
            <a:pPr fontAlgn="b"/>
            <a:r>
              <a:rPr lang="it-IT" dirty="0" smtClean="0"/>
              <a:t>GIORGIO SOFIA</a:t>
            </a:r>
          </a:p>
          <a:p>
            <a:pPr fontAlgn="b"/>
            <a:r>
              <a:rPr lang="it-IT" dirty="0"/>
              <a:t>KAUR  </a:t>
            </a:r>
            <a:r>
              <a:rPr lang="it-IT" dirty="0" smtClean="0"/>
              <a:t>KOMALPREET</a:t>
            </a:r>
          </a:p>
          <a:p>
            <a:pPr fontAlgn="b"/>
            <a:r>
              <a:rPr lang="it-IT" dirty="0"/>
              <a:t>LEGNANI DAVIDE</a:t>
            </a:r>
            <a:endParaRPr lang="it-IT" dirty="0" smtClean="0"/>
          </a:p>
          <a:p>
            <a:pPr fontAlgn="b"/>
            <a:r>
              <a:rPr lang="it-IT" dirty="0"/>
              <a:t>MURACA GIOVANNI </a:t>
            </a:r>
            <a:r>
              <a:rPr lang="it-IT" dirty="0" smtClean="0"/>
              <a:t>ALFREDO</a:t>
            </a:r>
          </a:p>
          <a:p>
            <a:endParaRPr lang="it-IT" dirty="0"/>
          </a:p>
          <a:p>
            <a:endParaRPr lang="it-IT" dirty="0"/>
          </a:p>
        </p:txBody>
      </p:sp>
      <p:grpSp>
        <p:nvGrpSpPr>
          <p:cNvPr id="16" name="Gruppo 15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17" name="Rettangolo 16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8" name="Immagine 17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4352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/>
          <p:cNvSpPr txBox="1"/>
          <p:nvPr/>
        </p:nvSpPr>
        <p:spPr>
          <a:xfrm>
            <a:off x="3958500" y="180000"/>
            <a:ext cx="5760000" cy="5909310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ea typeface="Verdana" panose="020B0604030504040204" pitchFamily="34" charset="0"/>
              </a:rPr>
              <a:t>ORIENTAMENTO</a:t>
            </a:r>
            <a:r>
              <a:rPr lang="it-IT" dirty="0">
                <a:ea typeface="Verdana" panose="020B0604030504040204" pitchFamily="34" charset="0"/>
              </a:rPr>
              <a:t> </a:t>
            </a:r>
            <a:r>
              <a:rPr lang="it-IT" b="1" dirty="0">
                <a:ea typeface="Verdana" panose="020B0604030504040204" pitchFamily="34" charset="0"/>
              </a:rPr>
              <a:t>IN INGRESSO</a:t>
            </a:r>
          </a:p>
          <a:p>
            <a:r>
              <a:rPr lang="it-IT" dirty="0">
                <a:ea typeface="Verdana" panose="020B0604030504040204" pitchFamily="34" charset="0"/>
              </a:rPr>
              <a:t>Prof. Gaspari Gabriele</a:t>
            </a:r>
          </a:p>
          <a:p>
            <a:endParaRPr lang="it-IT" b="1" dirty="0">
              <a:ea typeface="Verdana" panose="020B0604030504040204" pitchFamily="34" charset="0"/>
            </a:endParaRPr>
          </a:p>
          <a:p>
            <a:r>
              <a:rPr lang="it-IT" b="1" dirty="0">
                <a:ea typeface="Verdana" panose="020B0604030504040204" pitchFamily="34" charset="0"/>
              </a:rPr>
              <a:t>B.E.S</a:t>
            </a:r>
            <a:r>
              <a:rPr lang="it-IT" dirty="0">
                <a:ea typeface="Verdana" panose="020B0604030504040204" pitchFamily="34" charset="0"/>
              </a:rPr>
              <a:t> </a:t>
            </a:r>
          </a:p>
          <a:p>
            <a:r>
              <a:rPr lang="it-IT" dirty="0">
                <a:ea typeface="Verdana" panose="020B0604030504040204" pitchFamily="34" charset="0"/>
              </a:rPr>
              <a:t>Prof.ssa Elisa Rossi</a:t>
            </a:r>
          </a:p>
          <a:p>
            <a:endParaRPr lang="it-IT" b="1" dirty="0">
              <a:ea typeface="Verdana" panose="020B0604030504040204" pitchFamily="34" charset="0"/>
            </a:endParaRPr>
          </a:p>
          <a:p>
            <a:r>
              <a:rPr lang="it-IT" b="1" dirty="0">
                <a:ea typeface="Verdana" panose="020B0604030504040204" pitchFamily="34" charset="0"/>
              </a:rPr>
              <a:t>SOS</a:t>
            </a:r>
            <a:r>
              <a:rPr lang="it-IT" dirty="0">
                <a:ea typeface="Verdana" panose="020B0604030504040204" pitchFamily="34" charset="0"/>
              </a:rPr>
              <a:t> – </a:t>
            </a:r>
            <a:r>
              <a:rPr lang="it-IT" b="1" dirty="0">
                <a:ea typeface="Verdana" panose="020B0604030504040204" pitchFamily="34" charset="0"/>
              </a:rPr>
              <a:t>Successo formativo</a:t>
            </a:r>
            <a:endParaRPr lang="it-IT" dirty="0">
              <a:ea typeface="Verdana" panose="020B0604030504040204" pitchFamily="34" charset="0"/>
            </a:endParaRPr>
          </a:p>
          <a:p>
            <a:r>
              <a:rPr lang="it-IT" dirty="0">
                <a:ea typeface="Verdana" panose="020B0604030504040204" pitchFamily="34" charset="0"/>
              </a:rPr>
              <a:t>Prof. Vito Barletta</a:t>
            </a:r>
          </a:p>
          <a:p>
            <a:endParaRPr lang="it-IT" b="1" dirty="0">
              <a:ea typeface="Verdana" panose="020B0604030504040204" pitchFamily="34" charset="0"/>
            </a:endParaRPr>
          </a:p>
          <a:p>
            <a:r>
              <a:rPr lang="it-IT" b="1" dirty="0">
                <a:ea typeface="Verdana" panose="020B0604030504040204" pitchFamily="34" charset="0"/>
              </a:rPr>
              <a:t>SUPPORTO TECNOLOGICO ALLA DIDATTICA </a:t>
            </a:r>
            <a:endParaRPr lang="it-IT" dirty="0">
              <a:ea typeface="Verdana" panose="020B0604030504040204" pitchFamily="34" charset="0"/>
            </a:endParaRPr>
          </a:p>
          <a:p>
            <a:r>
              <a:rPr lang="it-IT" dirty="0">
                <a:ea typeface="Verdana" panose="020B0604030504040204" pitchFamily="34" charset="0"/>
              </a:rPr>
              <a:t>Prof.ssa Chiara </a:t>
            </a:r>
            <a:r>
              <a:rPr lang="it-IT" dirty="0" err="1">
                <a:ea typeface="Verdana" panose="020B0604030504040204" pitchFamily="34" charset="0"/>
              </a:rPr>
              <a:t>Alliata</a:t>
            </a:r>
            <a:endParaRPr lang="it-IT" dirty="0">
              <a:ea typeface="Verdana" panose="020B0604030504040204" pitchFamily="34" charset="0"/>
            </a:endParaRPr>
          </a:p>
          <a:p>
            <a:endParaRPr lang="it-IT" b="1" dirty="0">
              <a:ea typeface="Verdana" panose="020B0604030504040204" pitchFamily="34" charset="0"/>
            </a:endParaRPr>
          </a:p>
          <a:p>
            <a:r>
              <a:rPr lang="it-IT" b="1" dirty="0">
                <a:ea typeface="Verdana" panose="020B0604030504040204" pitchFamily="34" charset="0"/>
              </a:rPr>
              <a:t>PTOF</a:t>
            </a:r>
          </a:p>
          <a:p>
            <a:r>
              <a:rPr lang="it-IT" dirty="0">
                <a:ea typeface="Verdana" panose="020B0604030504040204" pitchFamily="34" charset="0"/>
              </a:rPr>
              <a:t>Prof.ssa Donatella </a:t>
            </a:r>
            <a:r>
              <a:rPr lang="it-IT" dirty="0" err="1">
                <a:ea typeface="Verdana" panose="020B0604030504040204" pitchFamily="34" charset="0"/>
              </a:rPr>
              <a:t>Capobianco</a:t>
            </a:r>
            <a:endParaRPr lang="it-IT" dirty="0">
              <a:ea typeface="Verdana" panose="020B0604030504040204" pitchFamily="34" charset="0"/>
            </a:endParaRPr>
          </a:p>
          <a:p>
            <a:endParaRPr lang="it-IT" b="1" dirty="0">
              <a:ea typeface="Verdana" panose="020B0604030504040204" pitchFamily="34" charset="0"/>
            </a:endParaRPr>
          </a:p>
          <a:p>
            <a:r>
              <a:rPr lang="it-IT" b="1" dirty="0">
                <a:ea typeface="Verdana" panose="020B0604030504040204" pitchFamily="34" charset="0"/>
              </a:rPr>
              <a:t>ISTRUZIONE DEGLI ADULTI (IDA)</a:t>
            </a:r>
          </a:p>
          <a:p>
            <a:r>
              <a:rPr lang="it-IT" dirty="0">
                <a:ea typeface="Verdana" panose="020B0604030504040204" pitchFamily="34" charset="0"/>
              </a:rPr>
              <a:t>Prof.ssa Russo Stefania</a:t>
            </a:r>
          </a:p>
          <a:p>
            <a:endParaRPr lang="it-IT" b="1" dirty="0">
              <a:ea typeface="Verdana" panose="020B0604030504040204" pitchFamily="34" charset="0"/>
            </a:endParaRPr>
          </a:p>
          <a:p>
            <a:r>
              <a:rPr lang="it-IT" b="1" dirty="0">
                <a:ea typeface="Verdana" panose="020B0604030504040204" pitchFamily="34" charset="0"/>
              </a:rPr>
              <a:t>ED. ALLA SALUTE</a:t>
            </a:r>
            <a:endParaRPr lang="it-IT" dirty="0">
              <a:ea typeface="Verdana" panose="020B0604030504040204" pitchFamily="34" charset="0"/>
            </a:endParaRPr>
          </a:p>
          <a:p>
            <a:r>
              <a:rPr lang="it-IT" dirty="0">
                <a:ea typeface="Verdana" panose="020B0604030504040204" pitchFamily="34" charset="0"/>
              </a:rPr>
              <a:t>Prof.ssa Sara Carugo</a:t>
            </a:r>
          </a:p>
          <a:p>
            <a:r>
              <a:rPr lang="it-IT" dirty="0">
                <a:ea typeface="Verdana" panose="020B0604030504040204" pitchFamily="34" charset="0"/>
              </a:rPr>
              <a:t> </a:t>
            </a:r>
          </a:p>
        </p:txBody>
      </p:sp>
      <p:grpSp>
        <p:nvGrpSpPr>
          <p:cNvPr id="28" name="Gruppo 27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29" name="Rettangolo 28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30" name="Immagine 29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31" name="Rettangolo 30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FUNZIONI</a:t>
            </a:r>
          </a:p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STRUMENTALI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78955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60000" y="240751"/>
            <a:ext cx="5760000" cy="1200329"/>
          </a:xfrm>
          <a:prstGeom prst="rect">
            <a:avLst/>
          </a:prstGeom>
          <a:solidFill>
            <a:srgbClr val="99FF99"/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dirty="0"/>
              <a:t>Prof.ssa Daniela </a:t>
            </a:r>
            <a:r>
              <a:rPr lang="it-IT" sz="3600" dirty="0" err="1"/>
              <a:t>Liconti</a:t>
            </a:r>
            <a:endParaRPr lang="it-IT" sz="3600" dirty="0"/>
          </a:p>
          <a:p>
            <a:endParaRPr lang="it-IT" sz="3600" dirty="0"/>
          </a:p>
        </p:txBody>
      </p:sp>
      <p:grpSp>
        <p:nvGrpSpPr>
          <p:cNvPr id="6" name="Gruppo 5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4" name="Rettangolo 3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" name="Immagine 4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7" name="Freccia a destra 6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UFFICIO TECNICO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CE549AD1-6C21-4EDE-B961-E63D8A2C7F19}"/>
              </a:ext>
            </a:extLst>
          </p:cNvPr>
          <p:cNvSpPr/>
          <p:nvPr/>
        </p:nvSpPr>
        <p:spPr>
          <a:xfrm>
            <a:off x="720000" y="2432905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AFFARI GENERALI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8844C9E-3509-4284-A3D4-0F40B2622720}"/>
              </a:ext>
            </a:extLst>
          </p:cNvPr>
          <p:cNvSpPr txBox="1"/>
          <p:nvPr/>
        </p:nvSpPr>
        <p:spPr>
          <a:xfrm>
            <a:off x="4247725" y="2190688"/>
            <a:ext cx="5760000" cy="3416320"/>
          </a:xfrm>
          <a:prstGeom prst="rect">
            <a:avLst/>
          </a:prstGeom>
          <a:solidFill>
            <a:srgbClr val="99FF99"/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dirty="0"/>
              <a:t>Baldacci Paola </a:t>
            </a:r>
          </a:p>
          <a:p>
            <a:endParaRPr lang="it-IT" sz="3600" dirty="0"/>
          </a:p>
          <a:p>
            <a:r>
              <a:rPr lang="it-IT" sz="3600" dirty="0"/>
              <a:t>Bassoli Maria</a:t>
            </a:r>
          </a:p>
          <a:p>
            <a:endParaRPr lang="it-IT" sz="3600" dirty="0"/>
          </a:p>
          <a:p>
            <a:r>
              <a:rPr lang="it-IT" sz="3600" dirty="0"/>
              <a:t>Milone Milena </a:t>
            </a: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233876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60000" y="180000"/>
            <a:ext cx="6294949" cy="5632311"/>
          </a:xfrm>
          <a:prstGeom prst="rect">
            <a:avLst/>
          </a:prstGeom>
          <a:solidFill>
            <a:srgbClr val="99FF99"/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dirty="0"/>
              <a:t>SEGRETERIA per il PERSONALE</a:t>
            </a:r>
          </a:p>
          <a:p>
            <a:endParaRPr lang="it-IT" sz="3600" dirty="0"/>
          </a:p>
          <a:p>
            <a:r>
              <a:rPr lang="it-IT" sz="3600" dirty="0"/>
              <a:t>Cataldo Chiara </a:t>
            </a:r>
          </a:p>
          <a:p>
            <a:endParaRPr lang="it-IT" sz="3600" dirty="0"/>
          </a:p>
          <a:p>
            <a:r>
              <a:rPr lang="it-IT" sz="3600" dirty="0"/>
              <a:t>Paletta Gabriele</a:t>
            </a:r>
          </a:p>
          <a:p>
            <a:endParaRPr lang="it-IT" sz="3600" dirty="0"/>
          </a:p>
          <a:p>
            <a:r>
              <a:rPr lang="it-IT" sz="3600" dirty="0"/>
              <a:t>Pisani Maria </a:t>
            </a:r>
            <a:endParaRPr lang="it-IT" sz="3600" dirty="0" smtClean="0"/>
          </a:p>
          <a:p>
            <a:endParaRPr lang="it-IT" sz="3600" dirty="0"/>
          </a:p>
          <a:p>
            <a:r>
              <a:rPr lang="it-IT" sz="3600" dirty="0" smtClean="0"/>
              <a:t>Leone Angelo</a:t>
            </a:r>
            <a:endParaRPr lang="it-IT" sz="3600" dirty="0"/>
          </a:p>
          <a:p>
            <a:endParaRPr lang="it-IT" sz="3600" dirty="0"/>
          </a:p>
        </p:txBody>
      </p:sp>
      <p:grpSp>
        <p:nvGrpSpPr>
          <p:cNvPr id="3" name="Gruppo 2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4" name="Rettangolo 3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" name="Immagine 4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6" name="Freccia a destra 5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SEGRETERIA PERSONALE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19442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4" name="Rettangolo 3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" name="Immagine 4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6" name="CasellaDiTesto 5"/>
          <p:cNvSpPr txBox="1"/>
          <p:nvPr/>
        </p:nvSpPr>
        <p:spPr>
          <a:xfrm>
            <a:off x="3960000" y="180000"/>
            <a:ext cx="5760000" cy="4524315"/>
          </a:xfrm>
          <a:prstGeom prst="rect">
            <a:avLst/>
          </a:prstGeom>
          <a:solidFill>
            <a:srgbClr val="99FF99"/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dirty="0"/>
              <a:t>Figliuzzi Vincenza </a:t>
            </a:r>
          </a:p>
          <a:p>
            <a:endParaRPr lang="it-IT" sz="3600" dirty="0"/>
          </a:p>
          <a:p>
            <a:r>
              <a:rPr lang="it-IT" sz="3600" dirty="0"/>
              <a:t>Lacopo Anna Maria</a:t>
            </a:r>
          </a:p>
          <a:p>
            <a:endParaRPr lang="it-IT" sz="3600" dirty="0"/>
          </a:p>
          <a:p>
            <a:r>
              <a:rPr lang="it-IT" sz="3600" dirty="0"/>
              <a:t>Santacroce Chiara </a:t>
            </a:r>
          </a:p>
          <a:p>
            <a:endParaRPr lang="it-IT" sz="3600" dirty="0"/>
          </a:p>
          <a:p>
            <a:r>
              <a:rPr lang="it-IT" sz="3600" dirty="0"/>
              <a:t>Scarlato Lina</a:t>
            </a:r>
          </a:p>
          <a:p>
            <a:endParaRPr lang="it-IT" sz="3600" dirty="0"/>
          </a:p>
        </p:txBody>
      </p:sp>
      <p:sp>
        <p:nvSpPr>
          <p:cNvPr id="8" name="Rettangolo 7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SEGRETERIA DIDATTICA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16310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960000" y="180000"/>
            <a:ext cx="5760000" cy="6370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/>
              <a:t>AFM</a:t>
            </a:r>
            <a:r>
              <a:rPr lang="it-IT" sz="2400" dirty="0"/>
              <a:t> </a:t>
            </a:r>
            <a:r>
              <a:rPr lang="it-IT" sz="2400" b="1" dirty="0"/>
              <a:t>Amministrazione Finanza e Marketing</a:t>
            </a:r>
          </a:p>
          <a:p>
            <a:r>
              <a:rPr lang="it-IT" sz="2400" dirty="0"/>
              <a:t>Prof. Marco Minora</a:t>
            </a:r>
          </a:p>
          <a:p>
            <a:endParaRPr lang="it-IT" sz="2400" dirty="0"/>
          </a:p>
          <a:p>
            <a:r>
              <a:rPr lang="it-IT" sz="2400" b="1" dirty="0"/>
              <a:t>RIM Relazioni Internazionali Marketing</a:t>
            </a:r>
          </a:p>
          <a:p>
            <a:r>
              <a:rPr lang="it-IT" sz="2400" dirty="0"/>
              <a:t>Prof.ssa Elena Dell’Acqua</a:t>
            </a:r>
          </a:p>
          <a:p>
            <a:endParaRPr lang="it-IT" sz="2400" dirty="0"/>
          </a:p>
          <a:p>
            <a:r>
              <a:rPr lang="it-IT" sz="2400" b="1" dirty="0"/>
              <a:t>SIA Sistemi Informativi Aziendali</a:t>
            </a:r>
          </a:p>
          <a:p>
            <a:r>
              <a:rPr lang="it-IT" sz="2400" dirty="0"/>
              <a:t>Prof.ssa Giovanna </a:t>
            </a:r>
            <a:r>
              <a:rPr lang="it-IT" sz="2400" dirty="0" err="1"/>
              <a:t>Maressa</a:t>
            </a:r>
            <a:endParaRPr lang="it-IT" sz="2400" dirty="0"/>
          </a:p>
          <a:p>
            <a:endParaRPr lang="it-IT" sz="2400" dirty="0"/>
          </a:p>
          <a:p>
            <a:r>
              <a:rPr lang="it-IT" sz="2400" b="1" dirty="0"/>
              <a:t>CAT Costruzioni Ambiente Territorio</a:t>
            </a:r>
          </a:p>
          <a:p>
            <a:r>
              <a:rPr lang="it-IT" sz="2400" dirty="0"/>
              <a:t>Prof. Luciano Galbato </a:t>
            </a:r>
            <a:r>
              <a:rPr lang="it-IT" sz="2400" dirty="0" err="1"/>
              <a:t>Zappullaro</a:t>
            </a:r>
            <a:endParaRPr lang="it-IT" sz="2400" dirty="0"/>
          </a:p>
          <a:p>
            <a:endParaRPr lang="it-IT" sz="2400" dirty="0"/>
          </a:p>
          <a:p>
            <a:r>
              <a:rPr lang="it-IT" sz="2400" b="1" dirty="0"/>
              <a:t>TUR Turismo</a:t>
            </a:r>
          </a:p>
          <a:p>
            <a:r>
              <a:rPr lang="it-IT" sz="2400" dirty="0"/>
              <a:t>Prof.ssa Tiziana Fiori</a:t>
            </a:r>
          </a:p>
          <a:p>
            <a:endParaRPr lang="it-IT" sz="2400" dirty="0"/>
          </a:p>
          <a:p>
            <a:r>
              <a:rPr lang="it-IT" sz="2400" b="1" dirty="0"/>
              <a:t>LAR Liceo Artistico</a:t>
            </a:r>
          </a:p>
          <a:p>
            <a:r>
              <a:rPr lang="it-IT" sz="2400" dirty="0"/>
              <a:t>Prof. Giovanni Galizia</a:t>
            </a:r>
          </a:p>
        </p:txBody>
      </p:sp>
      <p:sp>
        <p:nvSpPr>
          <p:cNvPr id="4" name="Rettangolo 3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REFERENTI</a:t>
            </a:r>
          </a:p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INDIRIZZO</a:t>
            </a:r>
            <a:endParaRPr lang="it-IT" sz="3200" dirty="0"/>
          </a:p>
        </p:txBody>
      </p:sp>
      <p:grpSp>
        <p:nvGrpSpPr>
          <p:cNvPr id="6" name="Gruppo 5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7" name="Rettangolo 6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8" name="Immagine 7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Freccia a destra 8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110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COORDINATORI</a:t>
            </a:r>
          </a:p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</a:t>
            </a:r>
            <a:endParaRPr lang="it-IT" sz="3200" dirty="0"/>
          </a:p>
        </p:txBody>
      </p:sp>
      <p:grpSp>
        <p:nvGrpSpPr>
          <p:cNvPr id="5" name="Gruppo 4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6" name="Rettangolo 5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CasellaDiTesto 8"/>
          <p:cNvSpPr txBox="1"/>
          <p:nvPr/>
        </p:nvSpPr>
        <p:spPr>
          <a:xfrm>
            <a:off x="3959999" y="180000"/>
            <a:ext cx="8034177" cy="56323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/>
              <a:t>LETTERE			</a:t>
            </a:r>
            <a:r>
              <a:rPr lang="it-IT" sz="2400" dirty="0"/>
              <a:t>Prof. Davide Emilio Zucchetti</a:t>
            </a:r>
          </a:p>
          <a:p>
            <a:r>
              <a:rPr lang="it-IT" sz="2400" b="1" dirty="0"/>
              <a:t>MATEMATICA</a:t>
            </a:r>
            <a:r>
              <a:rPr lang="it-IT" sz="2400" dirty="0"/>
              <a:t>			Prof. Davide Agostani</a:t>
            </a:r>
          </a:p>
          <a:p>
            <a:r>
              <a:rPr lang="it-IT" sz="2400" b="1" dirty="0"/>
              <a:t>ECONOMIA</a:t>
            </a:r>
            <a:r>
              <a:rPr lang="it-IT" sz="2400" dirty="0"/>
              <a:t>			Prof. Paolo </a:t>
            </a:r>
            <a:r>
              <a:rPr lang="it-IT" sz="2400" dirty="0" err="1"/>
              <a:t>Prina</a:t>
            </a:r>
            <a:endParaRPr lang="it-IT" sz="2400" dirty="0"/>
          </a:p>
          <a:p>
            <a:r>
              <a:rPr lang="it-IT" sz="2400" b="1" dirty="0"/>
              <a:t>DISCIPLINE GIURIDICHE</a:t>
            </a:r>
            <a:r>
              <a:rPr lang="it-IT" sz="2400" dirty="0"/>
              <a:t>	Prof. Teresa Giugliano</a:t>
            </a:r>
          </a:p>
          <a:p>
            <a:r>
              <a:rPr lang="it-IT" sz="2400" b="1" dirty="0"/>
              <a:t>LINGUE STRANIERE</a:t>
            </a:r>
            <a:r>
              <a:rPr lang="it-IT" sz="2400" dirty="0"/>
              <a:t>		</a:t>
            </a:r>
            <a:r>
              <a:rPr lang="it-IT" sz="2400" dirty="0" smtClean="0"/>
              <a:t>Prof. </a:t>
            </a:r>
            <a:r>
              <a:rPr lang="it-IT" sz="2400" dirty="0" err="1" smtClean="0"/>
              <a:t>Garavaglia</a:t>
            </a:r>
            <a:r>
              <a:rPr lang="it-IT" sz="2400" dirty="0" smtClean="0"/>
              <a:t> Massimiliano</a:t>
            </a:r>
            <a:endParaRPr lang="it-IT" sz="2400" dirty="0"/>
          </a:p>
          <a:p>
            <a:r>
              <a:rPr lang="it-IT" sz="2400" b="1" dirty="0"/>
              <a:t>RELIGIONE</a:t>
            </a:r>
            <a:r>
              <a:rPr lang="it-IT" sz="2400" dirty="0"/>
              <a:t>			Prof.ssa Cira </a:t>
            </a:r>
            <a:r>
              <a:rPr lang="it-IT" sz="2400" dirty="0" err="1"/>
              <a:t>Brittannico</a:t>
            </a:r>
            <a:endParaRPr lang="it-IT" sz="2400" dirty="0"/>
          </a:p>
          <a:p>
            <a:r>
              <a:rPr lang="it-IT" sz="2400" b="1" dirty="0"/>
              <a:t>FILOSOFIA</a:t>
            </a:r>
            <a:r>
              <a:rPr lang="it-IT" sz="2400" dirty="0"/>
              <a:t>			Prof.ssa Daniela De Martini</a:t>
            </a:r>
          </a:p>
          <a:p>
            <a:r>
              <a:rPr lang="it-IT" sz="2400" b="1" dirty="0"/>
              <a:t>DISC. TECNOLOGICHE</a:t>
            </a:r>
            <a:r>
              <a:rPr lang="it-IT" sz="2400" dirty="0"/>
              <a:t>		Prof. Luciano Galbato </a:t>
            </a:r>
            <a:r>
              <a:rPr lang="it-IT" sz="2400" dirty="0" err="1"/>
              <a:t>Zappullato</a:t>
            </a:r>
            <a:endParaRPr lang="it-IT" sz="2400" dirty="0"/>
          </a:p>
          <a:p>
            <a:r>
              <a:rPr lang="it-IT" sz="2400" b="1" dirty="0"/>
              <a:t>SCIENZE INTEGRATE</a:t>
            </a:r>
            <a:r>
              <a:rPr lang="it-IT" sz="2400" dirty="0"/>
              <a:t>		Prof.ssa Agnese Campana</a:t>
            </a:r>
          </a:p>
          <a:p>
            <a:r>
              <a:rPr lang="it-IT" sz="2400" b="1" dirty="0"/>
              <a:t>MATERIE ARTISTICHE</a:t>
            </a:r>
            <a:r>
              <a:rPr lang="it-IT" sz="2400" dirty="0"/>
              <a:t>		Prof. Fabrizio Paolini</a:t>
            </a:r>
          </a:p>
          <a:p>
            <a:r>
              <a:rPr lang="it-IT" sz="2400" b="1" dirty="0"/>
              <a:t>STORIA DELL’ARTE		</a:t>
            </a:r>
            <a:r>
              <a:rPr lang="it-IT" sz="2400" dirty="0"/>
              <a:t>Prof.ssa Luisella </a:t>
            </a:r>
            <a:r>
              <a:rPr lang="it-IT" sz="2400" dirty="0" err="1"/>
              <a:t>Masneri</a:t>
            </a:r>
            <a:endParaRPr lang="it-IT" sz="2400" b="1" dirty="0"/>
          </a:p>
          <a:p>
            <a:r>
              <a:rPr lang="it-IT" sz="2400" b="1" dirty="0"/>
              <a:t>SCIENZE MOTORIE		</a:t>
            </a:r>
            <a:r>
              <a:rPr lang="it-IT" sz="2400" dirty="0"/>
              <a:t>Prof.ssa Rossella De Risi</a:t>
            </a:r>
          </a:p>
          <a:p>
            <a:r>
              <a:rPr lang="it-IT" sz="2400" b="1" dirty="0"/>
              <a:t>SOSTEGNO</a:t>
            </a:r>
            <a:r>
              <a:rPr lang="it-IT" sz="2400" dirty="0"/>
              <a:t>			Prof. Elisa Rossi</a:t>
            </a:r>
          </a:p>
          <a:p>
            <a:r>
              <a:rPr lang="it-IT" sz="2400" b="1" dirty="0"/>
              <a:t>GEOGRAFIA</a:t>
            </a:r>
            <a:r>
              <a:rPr lang="it-IT" sz="2400" dirty="0"/>
              <a:t>			Prof. Fabio Campani</a:t>
            </a:r>
          </a:p>
          <a:p>
            <a:r>
              <a:rPr lang="it-IT" sz="2400" b="1" dirty="0"/>
              <a:t>INFORMATICA</a:t>
            </a:r>
            <a:r>
              <a:rPr lang="it-IT" sz="2400" dirty="0"/>
              <a:t>			Prof.ssa Barbara Nebuloni</a:t>
            </a:r>
          </a:p>
        </p:txBody>
      </p:sp>
      <p:sp>
        <p:nvSpPr>
          <p:cNvPr id="8" name="Freccia a destra 7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399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COORDINATORI</a:t>
            </a:r>
          </a:p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CLASSE</a:t>
            </a:r>
            <a:endParaRPr lang="it-IT" sz="3200" dirty="0"/>
          </a:p>
        </p:txBody>
      </p:sp>
      <p:grpSp>
        <p:nvGrpSpPr>
          <p:cNvPr id="5" name="Gruppo 4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6" name="Rettangolo 5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Freccia a destra 8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834759"/>
              </p:ext>
            </p:extLst>
          </p:nvPr>
        </p:nvGraphicFramePr>
        <p:xfrm>
          <a:off x="228596" y="1748961"/>
          <a:ext cx="11235149" cy="526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0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22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2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130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Classi PRIME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</a:t>
                      </a:r>
                      <a:r>
                        <a:rPr lang="it-IT" baseline="0" dirty="0"/>
                        <a:t>SECONDE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TERZE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QUARTE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QUINTE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 A CAT DOCIMO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 A CAT MOLLA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 A CAT RAO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 A </a:t>
                      </a:r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CAT </a:t>
                      </a:r>
                      <a:r>
                        <a:rPr lang="it-IT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</a:t>
                      </a:r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it-IT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legn</a:t>
                      </a:r>
                      <a:endParaRPr lang="it-IT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FERRAUTO</a:t>
                      </a: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 A CAT GALBATO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1°A TUR ALOISE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2°A TUR MILAZZO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3°A TUR GIUGLIANO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4°A TUR RUGGIERO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5°A TUR TROBIA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1°B TUR COSCO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2°B TUR FIORI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3°B  TUR GUARNACCIA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4°B TUR TRIPODI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5°B TUR CROCI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1°A AFM SAVA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2°A AFM ZUCCHETTI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3°A </a:t>
                      </a:r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AFM CELIENTO VENERE</a:t>
                      </a: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4°A AFM CARUGO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5°A AFM CIMMINO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0541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1°B AFM SARAPPA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2°B AFM SBIRZIOLA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3°B AFM CONENNA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4°B AFM GAROFALO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5°A SIA MARESSA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1°C AFM RESTELLI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2°C AFM GARAVAGLIA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3°A SIA ACCONCIAIOCO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4°A SIA SALERNO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5°A RIM PRINA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1°D AFM MAZZEO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2°D AFM RICCARDO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3°</a:t>
                      </a:r>
                      <a:r>
                        <a:rPr lang="it-IT" sz="1400" baseline="0" dirty="0"/>
                        <a:t> A LAR GALIZIA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4°B SIA BATTAGLIA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5°</a:t>
                      </a:r>
                      <a:r>
                        <a:rPr lang="it-IT" sz="1400" baseline="0" dirty="0"/>
                        <a:t> A LAR PINI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1°E AFM PEDRANI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2°</a:t>
                      </a:r>
                      <a:r>
                        <a:rPr lang="it-IT" sz="1400" baseline="0" dirty="0"/>
                        <a:t> A LAR ROBBONI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 B LAR MASNERI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4°A RIM ZINGARO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 B LAR LORIGGIOLA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1°F AFM DAMIANO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 B LAR DE IACOB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3°C LAR ANDRESCIANI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4°</a:t>
                      </a:r>
                      <a:r>
                        <a:rPr lang="it-IT" sz="1400" baseline="0" dirty="0"/>
                        <a:t> A LAR DE MARTINI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1°</a:t>
                      </a:r>
                      <a:r>
                        <a:rPr lang="it-IT" sz="1400" baseline="0" dirty="0"/>
                        <a:t> A LAR SECOL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2°C LAR ASCARI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3°ARIM DE PONTE ANTONIO</a:t>
                      </a: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 B LAR AGOSTANI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0373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 B LAR GASPARI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2°D LAR DE PASQUALE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236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 C LAR ROLLO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2877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3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19999" y="180000"/>
            <a:ext cx="5054635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719999" y="374362"/>
            <a:ext cx="51540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COORDINATORI DI CLASSE</a:t>
            </a:r>
          </a:p>
          <a:p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Sezione serale</a:t>
            </a:r>
            <a:endParaRPr lang="it-IT" sz="3200" dirty="0"/>
          </a:p>
        </p:txBody>
      </p:sp>
      <p:grpSp>
        <p:nvGrpSpPr>
          <p:cNvPr id="5" name="Gruppo 4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6" name="Rettangolo 5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Freccia a destra 8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994294"/>
              </p:ext>
            </p:extLst>
          </p:nvPr>
        </p:nvGraphicFramePr>
        <p:xfrm>
          <a:off x="719999" y="2315149"/>
          <a:ext cx="1123514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0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22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2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130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Classi PRIME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</a:t>
                      </a:r>
                      <a:r>
                        <a:rPr lang="it-IT" baseline="0" dirty="0"/>
                        <a:t>SECONDE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TERZE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QUARTE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QUINTE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 A AFM </a:t>
                      </a:r>
                      <a:r>
                        <a:rPr lang="it-IT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ROMANO</a:t>
                      </a: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 A AFM MAZZARA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 A AFM DE SANTIS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 A AFM MORABITO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 A AFM GIULIANO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1°A TUR ROMANO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2°A TUR MECCARIELLO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3°A SIA NEBULONI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 A SIA CIMADOMO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5°B AFMFURGIUELE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3°A TUR VILLANI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 A TUR GASPARO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5°A SIA SCHIOPPA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3°A CAT BONDASCHI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 A CAT LATRECCHIANA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5°A TUR FARINA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0541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3°A LAF/LAG RIZZI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 A LAF/LAG ZANOLINI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 B TUR MECCARIELLO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 A CAT MACRI’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 A LAF/LAG BATTAGLIA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146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1182</Words>
  <Application>Microsoft Office PowerPoint</Application>
  <PresentationFormat>Widescreen</PresentationFormat>
  <Paragraphs>366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</dc:creator>
  <cp:lastModifiedBy>admin</cp:lastModifiedBy>
  <cp:revision>172</cp:revision>
  <dcterms:created xsi:type="dcterms:W3CDTF">2019-01-19T10:51:59Z</dcterms:created>
  <dcterms:modified xsi:type="dcterms:W3CDTF">2023-11-21T12:31:22Z</dcterms:modified>
</cp:coreProperties>
</file>